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6"/>
  </p:notesMasterIdLst>
  <p:sldIdLst>
    <p:sldId id="257" r:id="rId2"/>
    <p:sldId id="1187" r:id="rId3"/>
    <p:sldId id="1188" r:id="rId4"/>
    <p:sldId id="1189" r:id="rId5"/>
    <p:sldId id="1074" r:id="rId6"/>
    <p:sldId id="1190" r:id="rId7"/>
    <p:sldId id="1191" r:id="rId8"/>
    <p:sldId id="1192" r:id="rId9"/>
    <p:sldId id="1193" r:id="rId10"/>
    <p:sldId id="1198" r:id="rId11"/>
    <p:sldId id="966" r:id="rId12"/>
    <p:sldId id="1045" r:id="rId13"/>
    <p:sldId id="1046" r:id="rId14"/>
    <p:sldId id="1165" r:id="rId15"/>
    <p:sldId id="1194" r:id="rId16"/>
    <p:sldId id="1195" r:id="rId17"/>
    <p:sldId id="1127" r:id="rId18"/>
    <p:sldId id="1101" r:id="rId19"/>
    <p:sldId id="1125" r:id="rId20"/>
    <p:sldId id="1126" r:id="rId21"/>
    <p:sldId id="1167" r:id="rId22"/>
    <p:sldId id="1140" r:id="rId23"/>
    <p:sldId id="1196" r:id="rId24"/>
    <p:sldId id="1141" r:id="rId25"/>
    <p:sldId id="1142" r:id="rId26"/>
    <p:sldId id="1143" r:id="rId27"/>
    <p:sldId id="1144" r:id="rId28"/>
    <p:sldId id="1107" r:id="rId29"/>
    <p:sldId id="1172" r:id="rId30"/>
    <p:sldId id="1178" r:id="rId31"/>
    <p:sldId id="1145" r:id="rId32"/>
    <p:sldId id="1173" r:id="rId33"/>
    <p:sldId id="1179" r:id="rId34"/>
    <p:sldId id="1108" r:id="rId35"/>
    <p:sldId id="1180" r:id="rId36"/>
    <p:sldId id="1177" r:id="rId37"/>
    <p:sldId id="1161" r:id="rId38"/>
    <p:sldId id="1162" r:id="rId39"/>
    <p:sldId id="1181" r:id="rId40"/>
    <p:sldId id="1182" r:id="rId41"/>
    <p:sldId id="1183" r:id="rId42"/>
    <p:sldId id="1197" r:id="rId43"/>
    <p:sldId id="1184" r:id="rId44"/>
    <p:sldId id="1185" r:id="rId45"/>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5"/>
    <p:restoredTop sz="95067" autoAdjust="0"/>
  </p:normalViewPr>
  <p:slideViewPr>
    <p:cSldViewPr>
      <p:cViewPr varScale="1">
        <p:scale>
          <a:sx n="100" d="100"/>
          <a:sy n="100" d="100"/>
        </p:scale>
        <p:origin x="1088" y="16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10</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59785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14</a:t>
            </a:fld>
            <a:endParaRPr lang="en-US" altLang="en-US" sz="1400"/>
          </a:p>
        </p:txBody>
      </p:sp>
    </p:spTree>
    <p:extLst>
      <p:ext uri="{BB962C8B-B14F-4D97-AF65-F5344CB8AC3E}">
        <p14:creationId xmlns:p14="http://schemas.microsoft.com/office/powerpoint/2010/main" val="65498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15</a:t>
            </a:fld>
            <a:endParaRPr lang="en-US" altLang="en-US" sz="1400"/>
          </a:p>
        </p:txBody>
      </p:sp>
    </p:spTree>
    <p:extLst>
      <p:ext uri="{BB962C8B-B14F-4D97-AF65-F5344CB8AC3E}">
        <p14:creationId xmlns:p14="http://schemas.microsoft.com/office/powerpoint/2010/main" val="176051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https://</a:t>
            </a:r>
            <a:r>
              <a:rPr lang="en-US" altLang="en-US" dirty="0" err="1">
                <a:latin typeface="Times New Roman" panose="02020603050405020304" pitchFamily="18" charset="0"/>
                <a:ea typeface="ＭＳ Ｐゴシック" panose="020B0600070205080204" pitchFamily="34" charset="-128"/>
              </a:rPr>
              <a:t>www.officetimeline.com</a:t>
            </a:r>
            <a:r>
              <a:rPr lang="en-US" altLang="en-US" dirty="0">
                <a:latin typeface="Times New Roman" panose="02020603050405020304" pitchFamily="18" charset="0"/>
                <a:ea typeface="ＭＳ Ｐゴシック" panose="020B0600070205080204" pitchFamily="34" charset="-128"/>
              </a:rPr>
              <a:t>/blog/google-history-timeline</a:t>
            </a: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16</a:t>
            </a:fld>
            <a:endParaRPr lang="en-US" altLang="en-US" sz="1400"/>
          </a:p>
        </p:txBody>
      </p:sp>
    </p:spTree>
    <p:extLst>
      <p:ext uri="{BB962C8B-B14F-4D97-AF65-F5344CB8AC3E}">
        <p14:creationId xmlns:p14="http://schemas.microsoft.com/office/powerpoint/2010/main" val="408134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18</a:t>
            </a:fld>
            <a:endParaRPr lang="en-US" altLang="en-US" sz="1400"/>
          </a:p>
        </p:txBody>
      </p:sp>
    </p:spTree>
    <p:extLst>
      <p:ext uri="{BB962C8B-B14F-4D97-AF65-F5344CB8AC3E}">
        <p14:creationId xmlns:p14="http://schemas.microsoft.com/office/powerpoint/2010/main" val="299561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21</a:t>
            </a:fld>
            <a:endParaRPr lang="en-US" altLang="en-US" sz="1400"/>
          </a:p>
        </p:txBody>
      </p:sp>
    </p:spTree>
    <p:extLst>
      <p:ext uri="{BB962C8B-B14F-4D97-AF65-F5344CB8AC3E}">
        <p14:creationId xmlns:p14="http://schemas.microsoft.com/office/powerpoint/2010/main" val="261408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24</a:t>
            </a:fld>
            <a:endParaRPr lang="en-US" altLang="en-US" sz="1400"/>
          </a:p>
        </p:txBody>
      </p:sp>
    </p:spTree>
    <p:extLst>
      <p:ext uri="{BB962C8B-B14F-4D97-AF65-F5344CB8AC3E}">
        <p14:creationId xmlns:p14="http://schemas.microsoft.com/office/powerpoint/2010/main" val="7069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28</a:t>
            </a:fld>
            <a:endParaRPr lang="en-US" altLang="en-US" sz="1400"/>
          </a:p>
        </p:txBody>
      </p:sp>
    </p:spTree>
    <p:extLst>
      <p:ext uri="{BB962C8B-B14F-4D97-AF65-F5344CB8AC3E}">
        <p14:creationId xmlns:p14="http://schemas.microsoft.com/office/powerpoint/2010/main" val="4057427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29</a:t>
            </a:fld>
            <a:endParaRPr lang="en-US" altLang="en-US" sz="1400"/>
          </a:p>
        </p:txBody>
      </p:sp>
    </p:spTree>
    <p:extLst>
      <p:ext uri="{BB962C8B-B14F-4D97-AF65-F5344CB8AC3E}">
        <p14:creationId xmlns:p14="http://schemas.microsoft.com/office/powerpoint/2010/main" val="174671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32</a:t>
            </a:fld>
            <a:endParaRPr lang="en-US" altLang="en-US" sz="1400"/>
          </a:p>
        </p:txBody>
      </p:sp>
    </p:spTree>
    <p:extLst>
      <p:ext uri="{BB962C8B-B14F-4D97-AF65-F5344CB8AC3E}">
        <p14:creationId xmlns:p14="http://schemas.microsoft.com/office/powerpoint/2010/main" val="368524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01438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33</a:t>
            </a:fld>
            <a:endParaRPr lang="en-US" altLang="en-US" sz="1400"/>
          </a:p>
        </p:txBody>
      </p:sp>
    </p:spTree>
    <p:extLst>
      <p:ext uri="{BB962C8B-B14F-4D97-AF65-F5344CB8AC3E}">
        <p14:creationId xmlns:p14="http://schemas.microsoft.com/office/powerpoint/2010/main" val="1678456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34</a:t>
            </a:fld>
            <a:endParaRPr lang="en-US" altLang="en-US" sz="1400"/>
          </a:p>
        </p:txBody>
      </p:sp>
    </p:spTree>
    <p:extLst>
      <p:ext uri="{BB962C8B-B14F-4D97-AF65-F5344CB8AC3E}">
        <p14:creationId xmlns:p14="http://schemas.microsoft.com/office/powerpoint/2010/main" val="2145603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35</a:t>
            </a:fld>
            <a:endParaRPr lang="en-US" altLang="en-US" sz="1400"/>
          </a:p>
        </p:txBody>
      </p:sp>
    </p:spTree>
    <p:extLst>
      <p:ext uri="{BB962C8B-B14F-4D97-AF65-F5344CB8AC3E}">
        <p14:creationId xmlns:p14="http://schemas.microsoft.com/office/powerpoint/2010/main" val="2859429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36</a:t>
            </a:fld>
            <a:endParaRPr lang="en-US" altLang="en-US" sz="1400"/>
          </a:p>
        </p:txBody>
      </p:sp>
    </p:spTree>
    <p:extLst>
      <p:ext uri="{BB962C8B-B14F-4D97-AF65-F5344CB8AC3E}">
        <p14:creationId xmlns:p14="http://schemas.microsoft.com/office/powerpoint/2010/main" val="1482695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39</a:t>
            </a:fld>
            <a:endParaRPr lang="en-US" altLang="en-US" sz="1400"/>
          </a:p>
        </p:txBody>
      </p:sp>
    </p:spTree>
    <p:extLst>
      <p:ext uri="{BB962C8B-B14F-4D97-AF65-F5344CB8AC3E}">
        <p14:creationId xmlns:p14="http://schemas.microsoft.com/office/powerpoint/2010/main" val="4279199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40</a:t>
            </a:fld>
            <a:endParaRPr lang="en-US" altLang="en-US" sz="1400"/>
          </a:p>
        </p:txBody>
      </p:sp>
    </p:spTree>
    <p:extLst>
      <p:ext uri="{BB962C8B-B14F-4D97-AF65-F5344CB8AC3E}">
        <p14:creationId xmlns:p14="http://schemas.microsoft.com/office/powerpoint/2010/main" val="1850577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41</a:t>
            </a:fld>
            <a:endParaRPr lang="en-US" altLang="en-US" sz="1400"/>
          </a:p>
        </p:txBody>
      </p:sp>
    </p:spTree>
    <p:extLst>
      <p:ext uri="{BB962C8B-B14F-4D97-AF65-F5344CB8AC3E}">
        <p14:creationId xmlns:p14="http://schemas.microsoft.com/office/powerpoint/2010/main" val="211210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42</a:t>
            </a:fld>
            <a:endParaRPr lang="en-US" altLang="en-US" sz="1400"/>
          </a:p>
        </p:txBody>
      </p:sp>
    </p:spTree>
    <p:extLst>
      <p:ext uri="{BB962C8B-B14F-4D97-AF65-F5344CB8AC3E}">
        <p14:creationId xmlns:p14="http://schemas.microsoft.com/office/powerpoint/2010/main" val="3386735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43</a:t>
            </a:fld>
            <a:endParaRPr lang="en-US" altLang="en-US" sz="1400"/>
          </a:p>
        </p:txBody>
      </p:sp>
    </p:spTree>
    <p:extLst>
      <p:ext uri="{BB962C8B-B14F-4D97-AF65-F5344CB8AC3E}">
        <p14:creationId xmlns:p14="http://schemas.microsoft.com/office/powerpoint/2010/main" val="389224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eaLnBrk="1">
              <a:spcBef>
                <a:spcPct val="0"/>
              </a:spcBef>
              <a:buSzPct val="45000"/>
              <a:buFont typeface="Wingdings" panose="05000000000000000000" pitchFamily="2" charset="2"/>
              <a:buNone/>
            </a:pPr>
            <a:fld id="{F59FEEBD-728D-4795-945D-3A07ED2BD609}" type="slidenum">
              <a:rPr lang="en-US" altLang="en-US" sz="1400"/>
              <a:pPr eaLnBrk="1">
                <a:spcBef>
                  <a:spcPct val="0"/>
                </a:spcBef>
                <a:buSzPct val="45000"/>
                <a:buFont typeface="Wingdings" panose="05000000000000000000" pitchFamily="2" charset="2"/>
                <a:buNone/>
              </a:pPr>
              <a:t>44</a:t>
            </a:fld>
            <a:endParaRPr lang="en-US" altLang="en-US" sz="1400"/>
          </a:p>
        </p:txBody>
      </p:sp>
    </p:spTree>
    <p:extLst>
      <p:ext uri="{BB962C8B-B14F-4D97-AF65-F5344CB8AC3E}">
        <p14:creationId xmlns:p14="http://schemas.microsoft.com/office/powerpoint/2010/main" val="671061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73887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4</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609326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5</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9563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6</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3967402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7</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19027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8</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151474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9</a:t>
            </a:fld>
            <a:endParaRPr lang="en-US" altLang="en-US" dirty="0">
              <a:solidFill>
                <a:schemeClr val="tx2"/>
              </a:solidFill>
              <a:latin typeface="Times New Roman" panose="02020603050405020304" pitchFamily="18" charset="0"/>
            </a:endParaRPr>
          </a:p>
        </p:txBody>
      </p:sp>
    </p:spTree>
    <p:extLst>
      <p:ext uri="{BB962C8B-B14F-4D97-AF65-F5344CB8AC3E}">
        <p14:creationId xmlns:p14="http://schemas.microsoft.com/office/powerpoint/2010/main" val="4688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ytimes.com/2018/11/05/technology/amazon-second-headquarters-split.html" TargetMode="External"/><Relationship Id="rId2" Type="http://schemas.openxmlformats.org/officeDocument/2006/relationships/hyperlink" Target="https://www.aol.com/article/finance/2018/11/06/amazon-hq2-reactions/2358169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engadget.com/2018/10/08/facebook-portal-video-chat-smart-displays/" TargetMode="External"/><Relationship Id="rId3" Type="http://schemas.openxmlformats.org/officeDocument/2006/relationships/hyperlink" Target="https://www.engadget.com/2018/11/04/facebook-reorganizes-oculus/" TargetMode="External"/><Relationship Id="rId7" Type="http://schemas.openxmlformats.org/officeDocument/2006/relationships/hyperlink" Target="https://www.engadget.com/2018/09/26/oculus-predicts-ultra-thin-vr-headsets/" TargetMode="External"/><Relationship Id="rId2" Type="http://schemas.openxmlformats.org/officeDocument/2006/relationships/hyperlink" Target="https://www.engadget.com/2018/11/05/facebook-macys-small-business-pop-up/" TargetMode="External"/><Relationship Id="rId1" Type="http://schemas.openxmlformats.org/officeDocument/2006/relationships/slideLayout" Target="../slideLayouts/slideLayout2.xml"/><Relationship Id="rId6" Type="http://schemas.openxmlformats.org/officeDocument/2006/relationships/image" Target="../media/image3.tiff"/><Relationship Id="rId11" Type="http://schemas.openxmlformats.org/officeDocument/2006/relationships/hyperlink" Target="https://www.engadget.com/2018/11/05/amazon-4-star-berkeley-california/" TargetMode="External"/><Relationship Id="rId5" Type="http://schemas.openxmlformats.org/officeDocument/2006/relationships/hyperlink" Target="https://www.engadget.com/2018/03/19/macys-vr-ar-mobile-checkout/" TargetMode="External"/><Relationship Id="rId10" Type="http://schemas.openxmlformats.org/officeDocument/2006/relationships/hyperlink" Target="https://www.engadget.com/2018/08/08/amazon-whole-foods-delivery-time-30-minutes/" TargetMode="External"/><Relationship Id="rId4" Type="http://schemas.openxmlformats.org/officeDocument/2006/relationships/hyperlink" Target="https://www.facebook.com/business/news/bringing-the-brands-people-love-online-into-stores-this-holiday-season" TargetMode="External"/><Relationship Id="rId9" Type="http://schemas.openxmlformats.org/officeDocument/2006/relationships/hyperlink" Target="https://www.engadget.com/2018/10/27/amazon-go-inevitable-evolution-of-supermarket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theverge.com/2018/8/16/17702464/google-search-censorship-china-protest-project-dragonfly" TargetMode="External"/><Relationship Id="rId3" Type="http://schemas.openxmlformats.org/officeDocument/2006/relationships/hyperlink" Target="https://twitter.com/GoogleWalkout/status/1058210518207475712" TargetMode="External"/><Relationship Id="rId7" Type="http://schemas.openxmlformats.org/officeDocument/2006/relationships/hyperlink" Target="https://twitter.com/hashtag/googlewalkout?src=hash" TargetMode="External"/><Relationship Id="rId2" Type="http://schemas.openxmlformats.org/officeDocument/2006/relationships/hyperlink" Target="https://www.vox.com/the-goods/2018/11/2/18056390/google-walkout-employee-interviews" TargetMode="External"/><Relationship Id="rId1" Type="http://schemas.openxmlformats.org/officeDocument/2006/relationships/slideLayout" Target="../slideLayouts/slideLayout2.xml"/><Relationship Id="rId6" Type="http://schemas.openxmlformats.org/officeDocument/2006/relationships/hyperlink" Target="https://twitter.com/nitashatiku/status/1058058987080273920" TargetMode="External"/><Relationship Id="rId5" Type="http://schemas.openxmlformats.org/officeDocument/2006/relationships/hyperlink" Target="https://www.nytimes.com/2018/10/25/technology/google-sexual-harassment-andy-rubin.html" TargetMode="External"/><Relationship Id="rId10" Type="http://schemas.openxmlformats.org/officeDocument/2006/relationships/hyperlink" Target="https://www.thecut.com/amp/2018/11/google-walkout-organizers-explain-demands.html" TargetMode="External"/><Relationship Id="rId4" Type="http://schemas.openxmlformats.org/officeDocument/2006/relationships/hyperlink" Target="https://www.vox.com/2018/11/1/18051884/google-employee-walkouts-explained" TargetMode="External"/><Relationship Id="rId9" Type="http://schemas.openxmlformats.org/officeDocument/2006/relationships/hyperlink" Target="https://www.theverge.com/2018/4/4/17199818/google-pentagon-project-maven-pull-out-letter-ceo-sundar-pichai"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0.png"/><Relationship Id="rId21" Type="http://schemas.openxmlformats.org/officeDocument/2006/relationships/image" Target="../media/image27.jpe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9.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netmarketshare.com/search-engine-market-share.aspx?qprid=4&amp;qpcustomd=0&amp;qptimeframe=Y"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reuters.com/finan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Google Case</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November 8,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 Initial Sections Feedback</a:t>
            </a:r>
          </a:p>
        </p:txBody>
      </p:sp>
      <p:sp>
        <p:nvSpPr>
          <p:cNvPr id="3" name="Content Placeholder 2">
            <a:extLst>
              <a:ext uri="{FF2B5EF4-FFF2-40B4-BE49-F238E27FC236}">
                <a16:creationId xmlns:a16="http://schemas.microsoft.com/office/drawing/2014/main" id="{97426925-7428-254A-B55B-D857E7DAA72C}"/>
              </a:ext>
            </a:extLst>
          </p:cNvPr>
          <p:cNvSpPr>
            <a:spLocks noGrp="1"/>
          </p:cNvSpPr>
          <p:nvPr>
            <p:ph idx="1"/>
          </p:nvPr>
        </p:nvSpPr>
        <p:spPr>
          <a:xfrm>
            <a:off x="604838" y="1417637"/>
            <a:ext cx="8866187" cy="4787900"/>
          </a:xfrm>
        </p:spPr>
        <p:txBody>
          <a:bodyPr/>
          <a:lstStyle/>
          <a:p>
            <a:r>
              <a:rPr lang="en-US" dirty="0"/>
              <a:t>General Feedback</a:t>
            </a:r>
          </a:p>
          <a:p>
            <a:pPr lvl="1"/>
            <a:r>
              <a:rPr lang="en-US" dirty="0"/>
              <a:t>Use of 3</a:t>
            </a:r>
            <a:r>
              <a:rPr lang="en-US" baseline="30000" dirty="0"/>
              <a:t>rd</a:t>
            </a:r>
            <a:r>
              <a:rPr lang="en-US" dirty="0"/>
              <a:t> person</a:t>
            </a:r>
          </a:p>
          <a:p>
            <a:pPr lvl="1"/>
            <a:r>
              <a:rPr lang="en-US" dirty="0"/>
              <a:t>Spelling, grammar, formatting</a:t>
            </a:r>
          </a:p>
          <a:p>
            <a:pPr lvl="1"/>
            <a:r>
              <a:rPr lang="en-US" dirty="0"/>
              <a:t>Writing quality &amp; overall delivery</a:t>
            </a:r>
          </a:p>
          <a:p>
            <a:pPr lvl="1"/>
            <a:r>
              <a:rPr lang="en-US" dirty="0"/>
              <a:t>Content</a:t>
            </a:r>
          </a:p>
          <a:p>
            <a:pPr lvl="1"/>
            <a:r>
              <a:rPr lang="en-US" dirty="0"/>
              <a:t>Document Flow &amp; Cohesiveness</a:t>
            </a:r>
          </a:p>
          <a:p>
            <a:pPr lvl="1"/>
            <a:r>
              <a:rPr lang="en-US" dirty="0"/>
              <a:t>Understand purpose</a:t>
            </a:r>
          </a:p>
          <a:p>
            <a:pPr lvl="1"/>
            <a:r>
              <a:rPr lang="en-US" dirty="0"/>
              <a:t>Understand audience</a:t>
            </a:r>
          </a:p>
          <a:p>
            <a:r>
              <a:rPr lang="en-US" dirty="0"/>
              <a:t>Look at past examples</a:t>
            </a:r>
          </a:p>
          <a:p>
            <a:endParaRPr lang="en-US" dirty="0"/>
          </a:p>
        </p:txBody>
      </p:sp>
    </p:spTree>
    <p:extLst>
      <p:ext uri="{BB962C8B-B14F-4D97-AF65-F5344CB8AC3E}">
        <p14:creationId xmlns:p14="http://schemas.microsoft.com/office/powerpoint/2010/main" val="13704221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a:t>
            </a:r>
            <a:r>
              <a:rPr lang="en-US" sz="1800" dirty="0"/>
              <a:t>People are ripping Bezos apart, calling Amazon's reported HQ2 decision 'a shameful charade' and 'grotesque’”, AOL, November 6, 2018. </a:t>
            </a:r>
            <a:r>
              <a:rPr lang="en-US" sz="1800" dirty="0">
                <a:hlinkClick r:id="rId2"/>
              </a:rPr>
              <a:t>https://www.aol.com/article/finance/2018/11/06/amazon-hq2-reactions/23581692/</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884237"/>
            <a:ext cx="9601200" cy="6463308"/>
          </a:xfrm>
          <a:prstGeom prst="rect">
            <a:avLst/>
          </a:prstGeom>
          <a:noFill/>
        </p:spPr>
        <p:txBody>
          <a:bodyPr wrap="square" rtlCol="0">
            <a:spAutoFit/>
          </a:bodyPr>
          <a:lstStyle/>
          <a:p>
            <a:r>
              <a:rPr lang="en-US" dirty="0"/>
              <a:t>After months of deliberation and swirling rumors as to which U.S. city Amazon would choose as the location for its new HQ2, it seems as though we have an answer — and that answer is apparently two different HQ2s in two different cities?</a:t>
            </a:r>
          </a:p>
          <a:p>
            <a:endParaRPr lang="en-US" dirty="0"/>
          </a:p>
          <a:p>
            <a:r>
              <a:rPr lang="en-US" dirty="0"/>
              <a:t>Per a </a:t>
            </a:r>
            <a:r>
              <a:rPr lang="en-US" dirty="0">
                <a:hlinkClick r:id="rId3"/>
              </a:rPr>
              <a:t>New York Times</a:t>
            </a:r>
            <a:r>
              <a:rPr lang="en-US" dirty="0"/>
              <a:t> report on November 5, it looks like the e-commerce behemoth has plans to split its new headquarters between Long Island City (Queens, New York) and Crystal City (Arlington, Virginia). </a:t>
            </a:r>
          </a:p>
          <a:p>
            <a:endParaRPr lang="en-US" dirty="0"/>
          </a:p>
          <a:p>
            <a:r>
              <a:rPr lang="en-US" dirty="0"/>
              <a:t>Suffice it to say, people are less than thrilled, especially as the decision would employ 50,000 new workers split between the two cities instead of centralizing all new workers in one location.</a:t>
            </a:r>
          </a:p>
          <a:p>
            <a:endParaRPr lang="en-US" dirty="0"/>
          </a:p>
          <a:p>
            <a:r>
              <a:rPr lang="en-US" dirty="0"/>
              <a:t>In January, Amazon publicly announced a list of the 20 U.S. cities it would be considering for the new headquarters, with many of those locations set to benefit from new infrastructure and the influx of employment opportunity.</a:t>
            </a:r>
          </a:p>
          <a:p>
            <a:endParaRPr lang="en-US" dirty="0"/>
          </a:p>
          <a:p>
            <a:r>
              <a:rPr lang="en-US" dirty="0"/>
              <a:t>To many people, the entire ‘Battle for HQ2’ seems to have been nothing more than a way to generate buzz for the company, peer into each city’s potential to formulate a bidding plan, pool resources and supply incentives for Bezos and his tech army.</a:t>
            </a:r>
          </a:p>
          <a:p>
            <a:endParaRPr lang="en-US" dirty="0"/>
          </a:p>
          <a:p>
            <a:r>
              <a:rPr lang="en-US" dirty="0"/>
              <a:t>‘So Amazon lied throughout the entire H2 search process,’ one user Tweeted.  Others called the leaked info about two HQ2 offices ‘an enormous PR stunt’, a 'shameful charade’, ‘grotesque’ and perhaps the harshest of all, ‘lame.’</a:t>
            </a:r>
          </a:p>
        </p:txBody>
      </p:sp>
    </p:spTree>
    <p:extLst>
      <p:ext uri="{BB962C8B-B14F-4D97-AF65-F5344CB8AC3E}">
        <p14:creationId xmlns:p14="http://schemas.microsoft.com/office/powerpoint/2010/main" val="55801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30163"/>
            <a:ext cx="9448801" cy="939800"/>
          </a:xfrm>
        </p:spPr>
        <p:txBody>
          <a:bodyPr/>
          <a:lstStyle/>
          <a:p>
            <a:pPr algn="l"/>
            <a:r>
              <a:rPr lang="en-US" altLang="en-US" sz="1800" dirty="0">
                <a:ea typeface="ＭＳ Ｐゴシック" panose="020B0600070205080204" pitchFamily="34" charset="-128"/>
              </a:rPr>
              <a:t>Technology Current Events: “</a:t>
            </a:r>
            <a:r>
              <a:rPr lang="en-US" sz="1800" dirty="0"/>
              <a:t>Facebook opens small business pop-ups in nine Macy's stores”, </a:t>
            </a:r>
            <a:r>
              <a:rPr lang="en-US" sz="1800" dirty="0" err="1"/>
              <a:t>Engadget</a:t>
            </a:r>
            <a:r>
              <a:rPr lang="en-US" sz="1800" dirty="0"/>
              <a:t>, November 5, 2018. </a:t>
            </a:r>
            <a:r>
              <a:rPr lang="en-US" sz="1800" dirty="0">
                <a:hlinkClick r:id="rId2"/>
              </a:rPr>
              <a:t>https://www.engadget.com/2018/11/05/facebook-macys-small-business-pop-up/</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239712" y="1099611"/>
            <a:ext cx="9677400" cy="2554545"/>
          </a:xfrm>
          <a:prstGeom prst="rect">
            <a:avLst/>
          </a:prstGeom>
          <a:noFill/>
        </p:spPr>
        <p:txBody>
          <a:bodyPr wrap="square" rtlCol="0">
            <a:spAutoFit/>
          </a:bodyPr>
          <a:lstStyle/>
          <a:p>
            <a:pPr fontAlgn="t"/>
            <a:r>
              <a:rPr lang="en-US" sz="1600" dirty="0">
                <a:hlinkClick r:id="rId3"/>
              </a:rPr>
              <a:t>Facebook</a:t>
            </a:r>
            <a:r>
              <a:rPr lang="en-US" sz="1600" dirty="0"/>
              <a:t> is bringing around 100 digital-native brands and small businesses that have found success on the social network and Instagram to physical retail locations. It's </a:t>
            </a:r>
            <a:r>
              <a:rPr lang="en-US" sz="1600" dirty="0">
                <a:hlinkClick r:id="rId4"/>
              </a:rPr>
              <a:t>opening</a:t>
            </a:r>
            <a:r>
              <a:rPr lang="en-US" sz="1600" dirty="0"/>
              <a:t> pop-ups at nine </a:t>
            </a:r>
            <a:r>
              <a:rPr lang="en-US" sz="1600" dirty="0">
                <a:hlinkClick r:id="rId5"/>
              </a:rPr>
              <a:t>Macy's stores</a:t>
            </a:r>
            <a:r>
              <a:rPr lang="en-US" sz="1600" dirty="0"/>
              <a:t> as the holiday shopping season gets underway.</a:t>
            </a:r>
          </a:p>
          <a:p>
            <a:pPr fontAlgn="t"/>
            <a:endParaRPr lang="en-US" sz="1600" dirty="0"/>
          </a:p>
          <a:p>
            <a:pPr fontAlgn="t"/>
            <a:r>
              <a:rPr lang="en-US" sz="1600" dirty="0"/>
              <a:t>The Facebook Small Business Pop-ups opened Monday in New York City, Pittsburgh, Atlanta, Fort Lauderdale, San Antonio, Las Vegas, Los Angeles, San Francisco and Seattle, and they will be available until early February. The brands featured at the pop-ups include Love Your Melon, an apparel brand that's helping the fight against pediatric cancer; Charleston Gourmet Burger Company, which sells a burger marinade; and Two Blind Brothers, a clothing company that donates all of its profits to research for a blindness cure.</a:t>
            </a:r>
          </a:p>
        </p:txBody>
      </p:sp>
      <p:pic>
        <p:nvPicPr>
          <p:cNvPr id="3" name="Picture 2">
            <a:extLst>
              <a:ext uri="{FF2B5EF4-FFF2-40B4-BE49-F238E27FC236}">
                <a16:creationId xmlns:a16="http://schemas.microsoft.com/office/drawing/2014/main" id="{609B1CAE-921F-D94A-8EFF-D966BA7E3DBB}"/>
              </a:ext>
            </a:extLst>
          </p:cNvPr>
          <p:cNvPicPr>
            <a:picLocks noChangeAspect="1"/>
          </p:cNvPicPr>
          <p:nvPr/>
        </p:nvPicPr>
        <p:blipFill>
          <a:blip r:embed="rId6"/>
          <a:stretch>
            <a:fillRect/>
          </a:stretch>
        </p:blipFill>
        <p:spPr>
          <a:xfrm>
            <a:off x="4659312" y="3551237"/>
            <a:ext cx="5265840" cy="3733771"/>
          </a:xfrm>
          <a:prstGeom prst="rect">
            <a:avLst/>
          </a:prstGeom>
        </p:spPr>
      </p:pic>
      <p:sp>
        <p:nvSpPr>
          <p:cNvPr id="5" name="TextBox 4">
            <a:extLst>
              <a:ext uri="{FF2B5EF4-FFF2-40B4-BE49-F238E27FC236}">
                <a16:creationId xmlns:a16="http://schemas.microsoft.com/office/drawing/2014/main" id="{D9B0E9D0-1959-3A4F-A18F-C1D1EE7FD6C6}"/>
              </a:ext>
            </a:extLst>
          </p:cNvPr>
          <p:cNvSpPr txBox="1"/>
          <p:nvPr/>
        </p:nvSpPr>
        <p:spPr>
          <a:xfrm>
            <a:off x="239712" y="3703637"/>
            <a:ext cx="4457700" cy="3785652"/>
          </a:xfrm>
          <a:prstGeom prst="rect">
            <a:avLst/>
          </a:prstGeom>
          <a:noFill/>
        </p:spPr>
        <p:txBody>
          <a:bodyPr wrap="square" rtlCol="0">
            <a:spAutoFit/>
          </a:bodyPr>
          <a:lstStyle/>
          <a:p>
            <a:pPr fontAlgn="t"/>
            <a:r>
              <a:rPr lang="en-US" sz="1600" dirty="0"/>
              <a:t>The Macy's partnership could be a case of Facebook testing the water for broader retail efforts. The company is making a push into the hardware market, including with its </a:t>
            </a:r>
            <a:r>
              <a:rPr lang="en-US" sz="1600" dirty="0">
                <a:hlinkClick r:id="rId7"/>
              </a:rPr>
              <a:t>Oculus VR headsets</a:t>
            </a:r>
            <a:r>
              <a:rPr lang="en-US" sz="1600" dirty="0"/>
              <a:t> and </a:t>
            </a:r>
            <a:r>
              <a:rPr lang="en-US" sz="1600" dirty="0">
                <a:hlinkClick r:id="rId8"/>
              </a:rPr>
              <a:t>Portal video chat displays</a:t>
            </a:r>
            <a:r>
              <a:rPr lang="en-US" sz="1600" dirty="0"/>
              <a:t>. If the Macy's pop-ups go well, it's not difficult to imagine a scenario in which Facebook opens stores for its own products. The Macy's collaboration follows Amazon growing its own physical retail footprint, such as with its </a:t>
            </a:r>
            <a:r>
              <a:rPr lang="en-US" sz="1600" dirty="0">
                <a:hlinkClick r:id="rId9"/>
              </a:rPr>
              <a:t>Amazon Go</a:t>
            </a:r>
            <a:r>
              <a:rPr lang="en-US" sz="1600" dirty="0"/>
              <a:t> shops, </a:t>
            </a:r>
            <a:r>
              <a:rPr lang="en-US" sz="1600" dirty="0">
                <a:hlinkClick r:id="rId10"/>
              </a:rPr>
              <a:t>Whole Foods</a:t>
            </a:r>
            <a:r>
              <a:rPr lang="en-US" sz="1600" dirty="0"/>
              <a:t> business and its new </a:t>
            </a:r>
            <a:r>
              <a:rPr lang="en-US" sz="1600" dirty="0">
                <a:hlinkClick r:id="rId11"/>
              </a:rPr>
              <a:t>4-star stores</a:t>
            </a:r>
            <a:r>
              <a:rPr lang="en-US" sz="1600" dirty="0"/>
              <a:t>, which stocks new and trending items on Amazon as well as products that users have rated four stars or more.</a:t>
            </a:r>
          </a:p>
        </p:txBody>
      </p:sp>
    </p:spTree>
    <p:extLst>
      <p:ext uri="{BB962C8B-B14F-4D97-AF65-F5344CB8AC3E}">
        <p14:creationId xmlns:p14="http://schemas.microsoft.com/office/powerpoint/2010/main" val="3861597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7312" y="46037"/>
            <a:ext cx="9906000" cy="939800"/>
          </a:xfrm>
        </p:spPr>
        <p:txBody>
          <a:bodyPr/>
          <a:lstStyle/>
          <a:p>
            <a:pPr algn="l"/>
            <a:r>
              <a:rPr lang="en-US" altLang="en-US" sz="1800" dirty="0">
                <a:ea typeface="ＭＳ Ｐゴシック" panose="020B0600070205080204" pitchFamily="34" charset="-128"/>
              </a:rPr>
              <a:t>Technology Current Events: “</a:t>
            </a:r>
            <a:r>
              <a:rPr lang="en-US" sz="1800" dirty="0"/>
              <a:t>Nearly 17,000 Google employees walked off the job yesterday. We spoke to 3 of them.”, Vox, November 2, 2018. </a:t>
            </a:r>
            <a:r>
              <a:rPr lang="en-US" sz="1800" dirty="0">
                <a:hlinkClick r:id="rId2"/>
              </a:rPr>
              <a:t>https://www.vox.com/the-goods/2018/11/2/18056390/google-walkout-employee-interviews</a:t>
            </a:r>
            <a:r>
              <a:rPr lang="en-US" sz="1800" dirty="0"/>
              <a:t> </a:t>
            </a:r>
            <a:endParaRPr lang="en-US" altLang="en-US" sz="1800" u="sng" dirty="0">
              <a:ea typeface="ＭＳ Ｐゴシック" panose="020B0600070205080204" pitchFamily="34" charset="-128"/>
            </a:endParaRPr>
          </a:p>
        </p:txBody>
      </p:sp>
      <p:sp>
        <p:nvSpPr>
          <p:cNvPr id="2" name="TextBox 1">
            <a:extLst>
              <a:ext uri="{FF2B5EF4-FFF2-40B4-BE49-F238E27FC236}">
                <a16:creationId xmlns:a16="http://schemas.microsoft.com/office/drawing/2014/main" id="{E93BE77A-2304-49AF-8565-F33DD981970A}"/>
              </a:ext>
            </a:extLst>
          </p:cNvPr>
          <p:cNvSpPr txBox="1"/>
          <p:nvPr/>
        </p:nvSpPr>
        <p:spPr>
          <a:xfrm>
            <a:off x="87312" y="1112837"/>
            <a:ext cx="9906000" cy="6586418"/>
          </a:xfrm>
          <a:prstGeom prst="rect">
            <a:avLst/>
          </a:prstGeom>
          <a:noFill/>
        </p:spPr>
        <p:txBody>
          <a:bodyPr wrap="square" rtlCol="0">
            <a:spAutoFit/>
          </a:bodyPr>
          <a:lstStyle/>
          <a:p>
            <a:pPr fontAlgn="auto"/>
            <a:r>
              <a:rPr lang="en-US" sz="1600" dirty="0"/>
              <a:t>Nearly </a:t>
            </a:r>
            <a:r>
              <a:rPr lang="en-US" sz="1600" b="1" dirty="0">
                <a:hlinkClick r:id="rId3"/>
              </a:rPr>
              <a:t>17,000</a:t>
            </a:r>
            <a:r>
              <a:rPr lang="en-US" sz="1600" dirty="0"/>
              <a:t> </a:t>
            </a:r>
            <a:r>
              <a:rPr lang="en-US" sz="1600" b="1" dirty="0">
                <a:hlinkClick r:id="rId4"/>
              </a:rPr>
              <a:t>Google employees walked off the job</a:t>
            </a:r>
            <a:r>
              <a:rPr lang="en-US" sz="1600" dirty="0"/>
              <a:t> yesterday as part of a massive, worldwide protest against the company’s mishandling of sexual harassment cases.</a:t>
            </a:r>
          </a:p>
          <a:p>
            <a:pPr fontAlgn="auto"/>
            <a:endParaRPr lang="en-US" sz="1600" dirty="0"/>
          </a:p>
          <a:p>
            <a:pPr fontAlgn="auto"/>
            <a:r>
              <a:rPr lang="en-US" sz="1600" dirty="0"/>
              <a:t>The walkout, which was organized by seven Google employees, was a response to</a:t>
            </a:r>
            <a:r>
              <a:rPr lang="en-US" sz="1600" b="1" dirty="0">
                <a:hlinkClick r:id="rId5"/>
              </a:rPr>
              <a:t> a New York Times report</a:t>
            </a:r>
            <a:r>
              <a:rPr lang="en-US" sz="1600" dirty="0"/>
              <a:t> on the multimillion-dollar payouts offered to high-level employees who had been accused of sexual misconduct. Some protesters </a:t>
            </a:r>
            <a:r>
              <a:rPr lang="en-US" sz="1600" b="1" dirty="0">
                <a:hlinkClick r:id="rId6"/>
              </a:rPr>
              <a:t>carried signs that read</a:t>
            </a:r>
            <a:r>
              <a:rPr lang="en-US" sz="1600" dirty="0"/>
              <a:t>, “Happy to quit for $90m,” a reference to the exit package Google gave Andy Rubin, the creator of Android, who was forced to leave the company in 2014 after an employee accused him of forcing her to perform oral sex on him. “What do I do at Google? I work hard every day so the company can afford $90,000,000 payouts to execs who sexually harass my coworkers,” </a:t>
            </a:r>
            <a:r>
              <a:rPr lang="en-US" sz="1600" b="1" dirty="0">
                <a:hlinkClick r:id="rId7"/>
              </a:rPr>
              <a:t>read another</a:t>
            </a:r>
            <a:r>
              <a:rPr lang="en-US" sz="1600" dirty="0"/>
              <a:t>.</a:t>
            </a:r>
          </a:p>
          <a:p>
            <a:pPr fontAlgn="auto"/>
            <a:endParaRPr lang="en-US" sz="1600" dirty="0"/>
          </a:p>
          <a:p>
            <a:pPr fontAlgn="auto"/>
            <a:r>
              <a:rPr lang="en-US" sz="1600" dirty="0"/>
              <a:t>It was also an opportunity for Google employees — who have repeatedly clashed with senior management on a number of topics, from</a:t>
            </a:r>
            <a:r>
              <a:rPr lang="en-US" sz="1600" b="1" dirty="0">
                <a:hlinkClick r:id="rId8"/>
              </a:rPr>
              <a:t> censorship in China</a:t>
            </a:r>
            <a:r>
              <a:rPr lang="en-US" sz="1600" dirty="0"/>
              <a:t> to</a:t>
            </a:r>
            <a:r>
              <a:rPr lang="en-US" sz="1600" b="1" dirty="0">
                <a:hlinkClick r:id="rId9"/>
              </a:rPr>
              <a:t> the company’s role in government projects</a:t>
            </a:r>
            <a:r>
              <a:rPr lang="en-US" sz="1600" dirty="0"/>
              <a:t> — to put forth a vision for a better, more equitable company.</a:t>
            </a:r>
          </a:p>
          <a:p>
            <a:pPr fontAlgn="auto"/>
            <a:endParaRPr lang="en-US" sz="1600" dirty="0"/>
          </a:p>
          <a:p>
            <a:pPr fontAlgn="auto"/>
            <a:r>
              <a:rPr lang="en-US" sz="1600" dirty="0"/>
              <a:t>“A company is nothing without its workers,” the organizers wrote in a piece for</a:t>
            </a:r>
            <a:r>
              <a:rPr lang="en-US" sz="1600" b="1" dirty="0">
                <a:hlinkClick r:id="rId10"/>
              </a:rPr>
              <a:t> the Cut</a:t>
            </a:r>
            <a:r>
              <a:rPr lang="en-US" sz="1600" dirty="0"/>
              <a:t>. “From the moment we start at Google, we’re told that we aren’t just employees; we’re owners. Every person who walked out today is an owner, and the owners say: Time’s up.”</a:t>
            </a:r>
          </a:p>
          <a:p>
            <a:pPr fontAlgn="auto"/>
            <a:endParaRPr lang="en-US" sz="1600" dirty="0"/>
          </a:p>
          <a:p>
            <a:pPr fontAlgn="auto"/>
            <a:endParaRPr lang="en-US" sz="1600" dirty="0"/>
          </a:p>
          <a:p>
            <a:pPr fontAlgn="auto"/>
            <a:r>
              <a:rPr lang="en-US" sz="1600" i="1" cap="all" dirty="0"/>
              <a:t>“I’VE BEEN SEEING MORE AND MORE OF A RIFT BETWEEN THE TOP-LEVEL EXECS AND THE REST OF THE COMPANY”</a:t>
            </a:r>
          </a:p>
          <a:p>
            <a:pPr fontAlgn="auto"/>
            <a:endParaRPr lang="en-US" sz="1600" i="1" cap="all" dirty="0"/>
          </a:p>
          <a:p>
            <a:pPr fontAlgn="auto"/>
            <a:r>
              <a:rPr lang="en-US" sz="1600" i="1" cap="all" dirty="0"/>
              <a:t>“I HAVE WORKED WITH AN OVERWHELMING MAJORITY OF MEN. THAT, IN AND OF ITSELF, LEADS ME TO THINK THAT THE FACT THAT I AM MALE-IDENTIFIED AND MALE-PRESENTING MAKES THINGS EASIER FOR ME.”</a:t>
            </a:r>
            <a:endParaRPr lang="en-US" sz="1600" dirty="0"/>
          </a:p>
        </p:txBody>
      </p:sp>
    </p:spTree>
    <p:extLst>
      <p:ext uri="{BB962C8B-B14F-4D97-AF65-F5344CB8AC3E}">
        <p14:creationId xmlns:p14="http://schemas.microsoft.com/office/powerpoint/2010/main" val="154701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112837"/>
            <a:ext cx="8610600" cy="5543550"/>
          </a:xfrm>
        </p:spPr>
        <p:txBody>
          <a:bodyPr/>
          <a:lstStyle/>
          <a:p>
            <a:r>
              <a:rPr lang="en-US" altLang="en-US" sz="3200" dirty="0">
                <a:ea typeface="ＭＳ Ｐゴシック" panose="020B0600070205080204" pitchFamily="34" charset="-128"/>
              </a:rPr>
              <a:t> </a:t>
            </a:r>
            <a:r>
              <a:rPr lang="en-US" sz="2800" dirty="0"/>
              <a:t>What is the history of Alphabet/Google?</a:t>
            </a:r>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401674449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112837"/>
            <a:ext cx="8610600" cy="5543550"/>
          </a:xfrm>
        </p:spPr>
        <p:txBody>
          <a:bodyPr/>
          <a:lstStyle/>
          <a:p>
            <a:r>
              <a:rPr lang="en-US" altLang="en-US" sz="3200" dirty="0">
                <a:ea typeface="ＭＳ Ｐゴシック" panose="020B0600070205080204" pitchFamily="34" charset="-128"/>
              </a:rPr>
              <a:t> </a:t>
            </a:r>
            <a:r>
              <a:rPr lang="en-US" sz="2800" dirty="0"/>
              <a:t>What is the history of Alphabet/Google?</a:t>
            </a:r>
          </a:p>
          <a:p>
            <a:pPr lvl="1"/>
            <a:r>
              <a:rPr lang="en-US" sz="2200" dirty="0">
                <a:solidFill>
                  <a:srgbClr val="FF0000"/>
                </a:solidFill>
              </a:rPr>
              <a:t>Founded 1998</a:t>
            </a:r>
          </a:p>
          <a:p>
            <a:pPr lvl="1"/>
            <a:r>
              <a:rPr lang="en-US" sz="2200" dirty="0">
                <a:solidFill>
                  <a:srgbClr val="FF0000"/>
                </a:solidFill>
              </a:rPr>
              <a:t>AdWords 2000</a:t>
            </a:r>
          </a:p>
          <a:p>
            <a:pPr lvl="1"/>
            <a:r>
              <a:rPr lang="en-US" sz="2200" dirty="0">
                <a:solidFill>
                  <a:srgbClr val="FF0000"/>
                </a:solidFill>
              </a:rPr>
              <a:t>Patented PageRank 2001</a:t>
            </a:r>
          </a:p>
          <a:p>
            <a:pPr lvl="1"/>
            <a:r>
              <a:rPr lang="en-US" sz="2200" dirty="0">
                <a:solidFill>
                  <a:srgbClr val="FF0000"/>
                </a:solidFill>
              </a:rPr>
              <a:t>AdSense 2003</a:t>
            </a:r>
          </a:p>
          <a:p>
            <a:pPr lvl="1"/>
            <a:r>
              <a:rPr lang="en-US" sz="2200" dirty="0">
                <a:solidFill>
                  <a:srgbClr val="FF0000"/>
                </a:solidFill>
              </a:rPr>
              <a:t>IPO 2004</a:t>
            </a:r>
          </a:p>
          <a:p>
            <a:pPr lvl="1"/>
            <a:r>
              <a:rPr lang="en-US" sz="2200" dirty="0">
                <a:solidFill>
                  <a:srgbClr val="FF0000"/>
                </a:solidFill>
              </a:rPr>
              <a:t>Gmail 2004</a:t>
            </a:r>
          </a:p>
          <a:p>
            <a:pPr lvl="1"/>
            <a:r>
              <a:rPr lang="en-US" sz="2200" dirty="0">
                <a:solidFill>
                  <a:srgbClr val="FF0000"/>
                </a:solidFill>
              </a:rPr>
              <a:t>Google Maps 2005</a:t>
            </a:r>
          </a:p>
          <a:p>
            <a:pPr lvl="1"/>
            <a:r>
              <a:rPr lang="en-US" sz="2200" dirty="0">
                <a:solidFill>
                  <a:srgbClr val="FF0000"/>
                </a:solidFill>
              </a:rPr>
              <a:t>YouTube 2006</a:t>
            </a:r>
          </a:p>
          <a:p>
            <a:pPr lvl="1"/>
            <a:r>
              <a:rPr lang="en-US" sz="2200" dirty="0">
                <a:solidFill>
                  <a:srgbClr val="FF0000"/>
                </a:solidFill>
              </a:rPr>
              <a:t>Android 2008</a:t>
            </a:r>
          </a:p>
          <a:p>
            <a:pPr lvl="1"/>
            <a:r>
              <a:rPr lang="en-US" sz="2200" dirty="0">
                <a:solidFill>
                  <a:srgbClr val="FF0000"/>
                </a:solidFill>
              </a:rPr>
              <a:t>Chrome 2008</a:t>
            </a:r>
          </a:p>
          <a:p>
            <a:pPr lvl="1"/>
            <a:r>
              <a:rPr lang="en-US" sz="2200" dirty="0">
                <a:solidFill>
                  <a:srgbClr val="FF0000"/>
                </a:solidFill>
              </a:rPr>
              <a:t>Google Fiber 2010</a:t>
            </a:r>
          </a:p>
          <a:p>
            <a:pPr lvl="1"/>
            <a:r>
              <a:rPr lang="en-US" sz="2200" dirty="0">
                <a:solidFill>
                  <a:srgbClr val="FF0000"/>
                </a:solidFill>
              </a:rPr>
              <a:t>Google Drive 2012</a:t>
            </a:r>
          </a:p>
          <a:p>
            <a:pPr lvl="1"/>
            <a:r>
              <a:rPr lang="en-US" sz="2200" dirty="0">
                <a:solidFill>
                  <a:srgbClr val="FF0000"/>
                </a:solidFill>
              </a:rPr>
              <a:t>Alphabet 2015</a:t>
            </a:r>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8184485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112837"/>
            <a:ext cx="8610600" cy="5543550"/>
          </a:xfrm>
        </p:spPr>
        <p:txBody>
          <a:bodyPr/>
          <a:lstStyle/>
          <a:p>
            <a:r>
              <a:rPr lang="en-US" altLang="en-US" sz="3200" dirty="0">
                <a:ea typeface="ＭＳ Ｐゴシック" panose="020B0600070205080204" pitchFamily="34" charset="-128"/>
              </a:rPr>
              <a:t> </a:t>
            </a:r>
            <a:r>
              <a:rPr lang="en-US" sz="2800" dirty="0"/>
              <a:t>What is the history of Alphabet/Google?</a:t>
            </a:r>
          </a:p>
          <a:p>
            <a:pPr marL="0" indent="0">
              <a:buNone/>
            </a:pPr>
            <a:endParaRPr lang="en-US" altLang="en-US" sz="2800" dirty="0">
              <a:ea typeface="ＭＳ Ｐゴシック" panose="020B0600070205080204" pitchFamily="34" charset="-128"/>
            </a:endParaRPr>
          </a:p>
        </p:txBody>
      </p:sp>
      <p:pic>
        <p:nvPicPr>
          <p:cNvPr id="2" name="Picture 1">
            <a:extLst>
              <a:ext uri="{FF2B5EF4-FFF2-40B4-BE49-F238E27FC236}">
                <a16:creationId xmlns:a16="http://schemas.microsoft.com/office/drawing/2014/main" id="{1B17F2A0-ED32-8F45-83ED-4B05AB394934}"/>
              </a:ext>
            </a:extLst>
          </p:cNvPr>
          <p:cNvPicPr>
            <a:picLocks noChangeAspect="1"/>
          </p:cNvPicPr>
          <p:nvPr/>
        </p:nvPicPr>
        <p:blipFill>
          <a:blip r:embed="rId3"/>
          <a:stretch>
            <a:fillRect/>
          </a:stretch>
        </p:blipFill>
        <p:spPr>
          <a:xfrm>
            <a:off x="133881" y="1819717"/>
            <a:ext cx="9841970" cy="5541520"/>
          </a:xfrm>
          <a:prstGeom prst="rect">
            <a:avLst/>
          </a:prstGeom>
        </p:spPr>
      </p:pic>
    </p:spTree>
    <p:extLst>
      <p:ext uri="{BB962C8B-B14F-4D97-AF65-F5344CB8AC3E}">
        <p14:creationId xmlns:p14="http://schemas.microsoft.com/office/powerpoint/2010/main" val="152207857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792163"/>
            <a:ext cx="8866187" cy="1473200"/>
          </a:xfrm>
        </p:spPr>
        <p:txBody>
          <a:bodyPr/>
          <a:lstStyle/>
          <a:p>
            <a:r>
              <a:rPr lang="en-US" sz="4000" dirty="0"/>
              <a:t>Google History</a:t>
            </a:r>
          </a:p>
        </p:txBody>
      </p:sp>
      <p:sp>
        <p:nvSpPr>
          <p:cNvPr id="3" name="Content Placeholder 2"/>
          <p:cNvSpPr>
            <a:spLocks noGrp="1"/>
          </p:cNvSpPr>
          <p:nvPr>
            <p:ph idx="1"/>
          </p:nvPr>
        </p:nvSpPr>
        <p:spPr>
          <a:xfrm>
            <a:off x="604838" y="960437"/>
            <a:ext cx="8866187" cy="4787900"/>
          </a:xfrm>
        </p:spPr>
        <p:txBody>
          <a:bodyPr/>
          <a:lstStyle/>
          <a:p>
            <a:r>
              <a:rPr lang="en-US" sz="2000" dirty="0"/>
              <a:t>The firm’s founding duo, Sergey Bin and Larry Page, are billionaires</a:t>
            </a:r>
          </a:p>
          <a:p>
            <a:r>
              <a:rPr lang="en-US" sz="2000" dirty="0"/>
              <a:t>Within six years of the IPO, Google had become one of the twenty most profitable firms in the United States and was the youngest firm on the list, by a wide margin.</a:t>
            </a:r>
          </a:p>
          <a:p>
            <a:r>
              <a:rPr lang="en-US" sz="2000" b="1" dirty="0"/>
              <a:t>Market capitalization (market cap)</a:t>
            </a:r>
            <a:r>
              <a:rPr lang="en-US" sz="2000" dirty="0"/>
              <a:t>: Value of a firm calculated by multiplying its share price by the number of shares.</a:t>
            </a:r>
          </a:p>
          <a:p>
            <a:pPr lvl="1"/>
            <a:r>
              <a:rPr lang="en-US" sz="1800" dirty="0"/>
              <a:t>Google’s market capitalization was over $759 billion as of November1 2018</a:t>
            </a:r>
          </a:p>
          <a:p>
            <a:pPr marL="0" indent="0">
              <a:buNone/>
            </a:pPr>
            <a:endParaRPr lang="en-US" sz="2000" dirty="0"/>
          </a:p>
        </p:txBody>
      </p:sp>
      <p:pic>
        <p:nvPicPr>
          <p:cNvPr id="4" name="Picture 3"/>
          <p:cNvPicPr>
            <a:picLocks noChangeAspect="1"/>
          </p:cNvPicPr>
          <p:nvPr/>
        </p:nvPicPr>
        <p:blipFill>
          <a:blip r:embed="rId2" cstate="print"/>
          <a:stretch>
            <a:fillRect/>
          </a:stretch>
        </p:blipFill>
        <p:spPr>
          <a:xfrm>
            <a:off x="4887913" y="4450398"/>
            <a:ext cx="5105400" cy="3063240"/>
          </a:xfrm>
          <a:prstGeom prst="rect">
            <a:avLst/>
          </a:prstGeom>
        </p:spPr>
      </p:pic>
      <p:pic>
        <p:nvPicPr>
          <p:cNvPr id="6" name="Picture 5"/>
          <p:cNvPicPr>
            <a:picLocks noChangeAspect="1"/>
          </p:cNvPicPr>
          <p:nvPr/>
        </p:nvPicPr>
        <p:blipFill rotWithShape="1">
          <a:blip r:embed="rId3" cstate="print"/>
          <a:srcRect l="2263" t="2943" r="2385" b="2873"/>
          <a:stretch/>
        </p:blipFill>
        <p:spPr>
          <a:xfrm>
            <a:off x="588504" y="4452309"/>
            <a:ext cx="3842208" cy="3073767"/>
          </a:xfrm>
          <a:prstGeom prst="rect">
            <a:avLst/>
          </a:prstGeom>
        </p:spPr>
      </p:pic>
    </p:spTree>
    <p:extLst>
      <p:ext uri="{BB962C8B-B14F-4D97-AF65-F5344CB8AC3E}">
        <p14:creationId xmlns:p14="http://schemas.microsoft.com/office/powerpoint/2010/main" val="123457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In what businesses does Alphabet/Google compete?</a:t>
            </a:r>
            <a:endParaRPr lang="en-US" sz="2800" b="1" dirty="0"/>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2547096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715963"/>
            <a:ext cx="8866187" cy="1473200"/>
          </a:xfrm>
        </p:spPr>
        <p:txBody>
          <a:bodyPr/>
          <a:lstStyle/>
          <a:p>
            <a:r>
              <a:rPr lang="en-US" sz="4000" dirty="0"/>
              <a:t>The Businesses of Alphabet</a:t>
            </a:r>
          </a:p>
        </p:txBody>
      </p:sp>
      <p:pic>
        <p:nvPicPr>
          <p:cNvPr id="22" name="Picture 21">
            <a:extLst>
              <a:ext uri="{FF2B5EF4-FFF2-40B4-BE49-F238E27FC236}">
                <a16:creationId xmlns:a16="http://schemas.microsoft.com/office/drawing/2014/main" id="{1C291985-0E43-4DAE-9C81-9D9467412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512" y="858983"/>
            <a:ext cx="8382000" cy="6699250"/>
          </a:xfrm>
          <a:prstGeom prst="rect">
            <a:avLst/>
          </a:prstGeom>
        </p:spPr>
      </p:pic>
    </p:spTree>
    <p:extLst>
      <p:ext uri="{BB962C8B-B14F-4D97-AF65-F5344CB8AC3E}">
        <p14:creationId xmlns:p14="http://schemas.microsoft.com/office/powerpoint/2010/main" val="1268831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Thursday, Nov 8,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3414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Final Presentation Schedule</a:t>
            </a:r>
          </a:p>
          <a:p>
            <a:pPr eaLnBrk="1" hangingPunct="1">
              <a:lnSpc>
                <a:spcPct val="80000"/>
              </a:lnSpc>
            </a:pPr>
            <a:r>
              <a:rPr lang="en-US" altLang="en-US" sz="2400" dirty="0">
                <a:solidFill>
                  <a:schemeClr val="tx1"/>
                </a:solidFill>
                <a:ea typeface="ＭＳ Ｐゴシック" panose="020B0600070205080204" pitchFamily="34" charset="-128"/>
              </a:rPr>
              <a:t>MITR Term Project</a:t>
            </a:r>
          </a:p>
          <a:p>
            <a:pPr lvl="1" eaLnBrk="1" hangingPunct="1">
              <a:lnSpc>
                <a:spcPct val="80000"/>
              </a:lnSpc>
            </a:pPr>
            <a:r>
              <a:rPr lang="en-US" altLang="en-US" sz="20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2000" dirty="0">
                <a:solidFill>
                  <a:schemeClr val="tx1"/>
                </a:solidFill>
                <a:ea typeface="ＭＳ Ｐゴシック" panose="020B0600070205080204" pitchFamily="34" charset="-128"/>
              </a:rPr>
              <a:t>Work on Design and Development</a:t>
            </a:r>
          </a:p>
          <a:p>
            <a:pPr lvl="1" eaLnBrk="1" hangingPunct="1">
              <a:lnSpc>
                <a:spcPct val="80000"/>
              </a:lnSpc>
            </a:pPr>
            <a:r>
              <a:rPr lang="en-US" altLang="en-US" sz="2000" dirty="0">
                <a:solidFill>
                  <a:srgbClr val="FF0000"/>
                </a:solidFill>
                <a:ea typeface="ＭＳ Ｐゴシック" panose="020B0600070205080204" pitchFamily="34" charset="-128"/>
              </a:rPr>
              <a:t>Draft of Entire Term Project Final Report on Nov 19 by 9 PM</a:t>
            </a:r>
          </a:p>
          <a:p>
            <a:pPr eaLnBrk="1" hangingPunct="1">
              <a:lnSpc>
                <a:spcPct val="80000"/>
              </a:lnSpc>
            </a:pPr>
            <a:r>
              <a:rPr lang="en-US" altLang="en-US" sz="2200" dirty="0">
                <a:solidFill>
                  <a:srgbClr val="FF0000"/>
                </a:solidFill>
                <a:ea typeface="ＭＳ Ｐゴシック" panose="020B0600070205080204" pitchFamily="34" charset="-128"/>
              </a:rPr>
              <a:t>Initial Sections Feedback</a:t>
            </a:r>
          </a:p>
          <a:p>
            <a:pPr eaLnBrk="1" hangingPunct="1">
              <a:lnSpc>
                <a:spcPct val="80000"/>
              </a:lnSpc>
            </a:pPr>
            <a:r>
              <a:rPr lang="en-US" altLang="en-US" sz="2400" dirty="0">
                <a:solidFill>
                  <a:schemeClr val="tx1"/>
                </a:solidFill>
                <a:ea typeface="ＭＳ Ｐゴシック" panose="020B0600070205080204" pitchFamily="34" charset="-128"/>
              </a:rPr>
              <a:t>Current Events </a:t>
            </a:r>
          </a:p>
          <a:p>
            <a:r>
              <a:rPr lang="en-US" sz="2400" dirty="0">
                <a:solidFill>
                  <a:schemeClr val="tx1"/>
                </a:solidFill>
              </a:rPr>
              <a:t>Chapter 18: Google Case</a:t>
            </a:r>
            <a:endParaRPr lang="en-US" altLang="en-US" sz="2000"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211679910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5" y="-639763"/>
            <a:ext cx="8866187" cy="1473200"/>
          </a:xfrm>
        </p:spPr>
        <p:txBody>
          <a:bodyPr/>
          <a:lstStyle/>
          <a:p>
            <a:r>
              <a:rPr lang="en-US" sz="4000" dirty="0"/>
              <a:t>Google – The Business Unit</a:t>
            </a:r>
          </a:p>
        </p:txBody>
      </p:sp>
      <p:sp>
        <p:nvSpPr>
          <p:cNvPr id="4" name="Oval 3"/>
          <p:cNvSpPr/>
          <p:nvPr/>
        </p:nvSpPr>
        <p:spPr>
          <a:xfrm>
            <a:off x="1077912" y="1592263"/>
            <a:ext cx="7772400" cy="584517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09479" y="5503273"/>
            <a:ext cx="1527791" cy="646331"/>
          </a:xfrm>
          <a:prstGeom prst="rect">
            <a:avLst/>
          </a:prstGeom>
          <a:noFill/>
        </p:spPr>
        <p:txBody>
          <a:bodyPr wrap="none" rtlCol="0">
            <a:spAutoFit/>
          </a:bodyPr>
          <a:lstStyle/>
          <a:p>
            <a:pPr algn="ctr"/>
            <a:r>
              <a:rPr lang="en-US" b="1" dirty="0">
                <a:latin typeface="+mn-lt"/>
              </a:rPr>
              <a:t>Productivity</a:t>
            </a:r>
          </a:p>
          <a:p>
            <a:pPr algn="ctr"/>
            <a:r>
              <a:rPr lang="en-US" b="1" dirty="0">
                <a:latin typeface="+mn-lt"/>
              </a:rPr>
              <a:t>Apps</a:t>
            </a:r>
          </a:p>
        </p:txBody>
      </p:sp>
      <p:sp>
        <p:nvSpPr>
          <p:cNvPr id="8" name="TextBox 7"/>
          <p:cNvSpPr txBox="1"/>
          <p:nvPr/>
        </p:nvSpPr>
        <p:spPr>
          <a:xfrm>
            <a:off x="3353705" y="5398548"/>
            <a:ext cx="888385" cy="369332"/>
          </a:xfrm>
          <a:prstGeom prst="rect">
            <a:avLst/>
          </a:prstGeom>
          <a:noFill/>
        </p:spPr>
        <p:txBody>
          <a:bodyPr wrap="none" rtlCol="0">
            <a:spAutoFit/>
          </a:bodyPr>
          <a:lstStyle/>
          <a:p>
            <a:pPr algn="ctr"/>
            <a:r>
              <a:rPr lang="en-US" b="1" dirty="0">
                <a:latin typeface="+mn-lt"/>
              </a:rPr>
              <a:t>Phone</a:t>
            </a:r>
          </a:p>
        </p:txBody>
      </p:sp>
      <p:sp>
        <p:nvSpPr>
          <p:cNvPr id="9" name="TextBox 8"/>
          <p:cNvSpPr txBox="1"/>
          <p:nvPr/>
        </p:nvSpPr>
        <p:spPr>
          <a:xfrm>
            <a:off x="4226356" y="2612524"/>
            <a:ext cx="1486497" cy="369332"/>
          </a:xfrm>
          <a:prstGeom prst="rect">
            <a:avLst/>
          </a:prstGeom>
          <a:noFill/>
        </p:spPr>
        <p:txBody>
          <a:bodyPr wrap="none" rtlCol="0">
            <a:spAutoFit/>
          </a:bodyPr>
          <a:lstStyle/>
          <a:p>
            <a:pPr algn="ctr"/>
            <a:r>
              <a:rPr lang="en-US" b="1" dirty="0">
                <a:latin typeface="+mn-lt"/>
              </a:rPr>
              <a:t>Ad Network</a:t>
            </a:r>
          </a:p>
        </p:txBody>
      </p:sp>
      <p:sp>
        <p:nvSpPr>
          <p:cNvPr id="11" name="TextBox 10"/>
          <p:cNvSpPr txBox="1"/>
          <p:nvPr/>
        </p:nvSpPr>
        <p:spPr>
          <a:xfrm>
            <a:off x="2772787" y="4952240"/>
            <a:ext cx="1222642" cy="369332"/>
          </a:xfrm>
          <a:prstGeom prst="rect">
            <a:avLst/>
          </a:prstGeom>
          <a:noFill/>
        </p:spPr>
        <p:txBody>
          <a:bodyPr wrap="none" rtlCol="0">
            <a:spAutoFit/>
          </a:bodyPr>
          <a:lstStyle/>
          <a:p>
            <a:pPr algn="ctr"/>
            <a:r>
              <a:rPr lang="en-US" b="1" dirty="0" err="1">
                <a:latin typeface="+mn-lt"/>
              </a:rPr>
              <a:t>AppStore</a:t>
            </a:r>
            <a:endParaRPr lang="en-US" b="1" dirty="0">
              <a:latin typeface="+mn-lt"/>
            </a:endParaRPr>
          </a:p>
        </p:txBody>
      </p:sp>
      <p:sp>
        <p:nvSpPr>
          <p:cNvPr id="12" name="TextBox 11"/>
          <p:cNvSpPr txBox="1"/>
          <p:nvPr/>
        </p:nvSpPr>
        <p:spPr>
          <a:xfrm>
            <a:off x="2611558" y="4547518"/>
            <a:ext cx="1103893" cy="369332"/>
          </a:xfrm>
          <a:prstGeom prst="rect">
            <a:avLst/>
          </a:prstGeom>
          <a:noFill/>
        </p:spPr>
        <p:txBody>
          <a:bodyPr wrap="none" rtlCol="0">
            <a:spAutoFit/>
          </a:bodyPr>
          <a:lstStyle/>
          <a:p>
            <a:pPr algn="ctr"/>
            <a:r>
              <a:rPr lang="en-US" b="1" dirty="0">
                <a:latin typeface="+mn-lt"/>
              </a:rPr>
              <a:t>Browser</a:t>
            </a:r>
          </a:p>
        </p:txBody>
      </p:sp>
      <p:sp>
        <p:nvSpPr>
          <p:cNvPr id="13" name="TextBox 12"/>
          <p:cNvSpPr txBox="1"/>
          <p:nvPr/>
        </p:nvSpPr>
        <p:spPr>
          <a:xfrm>
            <a:off x="2480711" y="3709189"/>
            <a:ext cx="1138710" cy="646331"/>
          </a:xfrm>
          <a:prstGeom prst="rect">
            <a:avLst/>
          </a:prstGeom>
          <a:noFill/>
        </p:spPr>
        <p:txBody>
          <a:bodyPr wrap="none" rtlCol="0">
            <a:spAutoFit/>
          </a:bodyPr>
          <a:lstStyle/>
          <a:p>
            <a:pPr algn="ctr"/>
            <a:r>
              <a:rPr lang="en-US" b="1" dirty="0">
                <a:latin typeface="+mn-lt"/>
              </a:rPr>
              <a:t>Cloud</a:t>
            </a:r>
          </a:p>
          <a:p>
            <a:pPr algn="ctr"/>
            <a:r>
              <a:rPr lang="en-US" b="1" dirty="0">
                <a:latin typeface="+mn-lt"/>
              </a:rPr>
              <a:t>Services</a:t>
            </a:r>
          </a:p>
        </p:txBody>
      </p:sp>
      <p:sp>
        <p:nvSpPr>
          <p:cNvPr id="14" name="TextBox 13"/>
          <p:cNvSpPr txBox="1"/>
          <p:nvPr/>
        </p:nvSpPr>
        <p:spPr>
          <a:xfrm>
            <a:off x="3602012" y="2829436"/>
            <a:ext cx="667362" cy="369332"/>
          </a:xfrm>
          <a:prstGeom prst="rect">
            <a:avLst/>
          </a:prstGeom>
          <a:noFill/>
        </p:spPr>
        <p:txBody>
          <a:bodyPr wrap="none" rtlCol="0">
            <a:spAutoFit/>
          </a:bodyPr>
          <a:lstStyle/>
          <a:p>
            <a:pPr algn="ctr"/>
            <a:r>
              <a:rPr lang="en-US" b="1" dirty="0">
                <a:latin typeface="+mn-lt"/>
              </a:rPr>
              <a:t>VOD</a:t>
            </a:r>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551" y="4041137"/>
            <a:ext cx="2182974" cy="746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5903825" y="5445775"/>
            <a:ext cx="824265" cy="369332"/>
          </a:xfrm>
          <a:prstGeom prst="rect">
            <a:avLst/>
          </a:prstGeom>
          <a:noFill/>
        </p:spPr>
        <p:txBody>
          <a:bodyPr wrap="none" rtlCol="0">
            <a:spAutoFit/>
          </a:bodyPr>
          <a:lstStyle/>
          <a:p>
            <a:pPr algn="ctr"/>
            <a:r>
              <a:rPr lang="en-US" b="1" dirty="0">
                <a:latin typeface="+mn-lt"/>
              </a:rPr>
              <a:t>Email</a:t>
            </a:r>
          </a:p>
        </p:txBody>
      </p:sp>
      <p:sp>
        <p:nvSpPr>
          <p:cNvPr id="17" name="TextBox 16"/>
          <p:cNvSpPr txBox="1"/>
          <p:nvPr/>
        </p:nvSpPr>
        <p:spPr>
          <a:xfrm>
            <a:off x="6121945" y="4354774"/>
            <a:ext cx="1345240" cy="369332"/>
          </a:xfrm>
          <a:prstGeom prst="rect">
            <a:avLst/>
          </a:prstGeom>
          <a:noFill/>
        </p:spPr>
        <p:txBody>
          <a:bodyPr wrap="none" rtlCol="0">
            <a:spAutoFit/>
          </a:bodyPr>
          <a:lstStyle/>
          <a:p>
            <a:pPr algn="ctr"/>
            <a:r>
              <a:rPr lang="en-US" b="1" dirty="0">
                <a:latin typeface="+mn-lt"/>
              </a:rPr>
              <a:t>Mobile OS</a:t>
            </a:r>
          </a:p>
        </p:txBody>
      </p:sp>
      <p:sp>
        <p:nvSpPr>
          <p:cNvPr id="18" name="TextBox 17"/>
          <p:cNvSpPr txBox="1"/>
          <p:nvPr/>
        </p:nvSpPr>
        <p:spPr>
          <a:xfrm>
            <a:off x="6343960" y="4890979"/>
            <a:ext cx="901209" cy="369332"/>
          </a:xfrm>
          <a:prstGeom prst="rect">
            <a:avLst/>
          </a:prstGeom>
          <a:noFill/>
        </p:spPr>
        <p:txBody>
          <a:bodyPr wrap="none" rtlCol="0">
            <a:spAutoFit/>
          </a:bodyPr>
          <a:lstStyle/>
          <a:p>
            <a:pPr algn="ctr"/>
            <a:r>
              <a:rPr lang="en-US" b="1" dirty="0">
                <a:latin typeface="+mn-lt"/>
              </a:rPr>
              <a:t>PC OS</a:t>
            </a:r>
          </a:p>
        </p:txBody>
      </p:sp>
      <p:sp>
        <p:nvSpPr>
          <p:cNvPr id="19" name="TextBox 18"/>
          <p:cNvSpPr txBox="1"/>
          <p:nvPr/>
        </p:nvSpPr>
        <p:spPr>
          <a:xfrm>
            <a:off x="6070301" y="3528138"/>
            <a:ext cx="1274452" cy="646331"/>
          </a:xfrm>
          <a:prstGeom prst="rect">
            <a:avLst/>
          </a:prstGeom>
          <a:noFill/>
        </p:spPr>
        <p:txBody>
          <a:bodyPr wrap="none" rtlCol="0">
            <a:spAutoFit/>
          </a:bodyPr>
          <a:lstStyle/>
          <a:p>
            <a:pPr algn="ctr"/>
            <a:r>
              <a:rPr lang="en-US" b="1" dirty="0">
                <a:latin typeface="+mn-lt"/>
              </a:rPr>
              <a:t>Mobile</a:t>
            </a:r>
          </a:p>
          <a:p>
            <a:pPr algn="ctr"/>
            <a:r>
              <a:rPr lang="en-US" b="1" dirty="0">
                <a:latin typeface="+mn-lt"/>
              </a:rPr>
              <a:t>Payments</a:t>
            </a:r>
          </a:p>
        </p:txBody>
      </p:sp>
      <p:sp>
        <p:nvSpPr>
          <p:cNvPr id="20" name="TextBox 19"/>
          <p:cNvSpPr txBox="1"/>
          <p:nvPr/>
        </p:nvSpPr>
        <p:spPr>
          <a:xfrm>
            <a:off x="5673631" y="3003245"/>
            <a:ext cx="942759" cy="369332"/>
          </a:xfrm>
          <a:prstGeom prst="rect">
            <a:avLst/>
          </a:prstGeom>
          <a:noFill/>
        </p:spPr>
        <p:txBody>
          <a:bodyPr wrap="none" rtlCol="0">
            <a:spAutoFit/>
          </a:bodyPr>
          <a:lstStyle/>
          <a:p>
            <a:pPr algn="ctr"/>
            <a:r>
              <a:rPr lang="en-US" b="1" dirty="0">
                <a:latin typeface="+mn-lt"/>
              </a:rPr>
              <a:t>Search</a:t>
            </a:r>
          </a:p>
        </p:txBody>
      </p:sp>
      <p:sp>
        <p:nvSpPr>
          <p:cNvPr id="21" name="TextBox 20"/>
          <p:cNvSpPr txBox="1"/>
          <p:nvPr/>
        </p:nvSpPr>
        <p:spPr>
          <a:xfrm>
            <a:off x="2951376" y="3237990"/>
            <a:ext cx="845103" cy="369332"/>
          </a:xfrm>
          <a:prstGeom prst="rect">
            <a:avLst/>
          </a:prstGeom>
          <a:noFill/>
        </p:spPr>
        <p:txBody>
          <a:bodyPr wrap="none" rtlCol="0">
            <a:spAutoFit/>
          </a:bodyPr>
          <a:lstStyle/>
          <a:p>
            <a:pPr algn="ctr"/>
            <a:r>
              <a:rPr lang="en-US" b="1" dirty="0">
                <a:latin typeface="+mn-lt"/>
              </a:rPr>
              <a:t>Music</a:t>
            </a:r>
          </a:p>
        </p:txBody>
      </p:sp>
    </p:spTree>
    <p:extLst>
      <p:ext uri="{BB962C8B-B14F-4D97-AF65-F5344CB8AC3E}">
        <p14:creationId xmlns:p14="http://schemas.microsoft.com/office/powerpoint/2010/main" val="2402807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Who are Alphabet/Google’s competitors?</a:t>
            </a:r>
            <a:endParaRPr lang="en-US" sz="2800" b="1" dirty="0"/>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29360285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712" y="-30163"/>
            <a:ext cx="8399639" cy="923960"/>
          </a:xfrm>
        </p:spPr>
        <p:txBody>
          <a:bodyPr/>
          <a:lstStyle/>
          <a:p>
            <a:r>
              <a:rPr lang="en-US" sz="4409" dirty="0"/>
              <a:t>The Competitors of Alphabet</a:t>
            </a:r>
          </a:p>
        </p:txBody>
      </p:sp>
      <p:sp>
        <p:nvSpPr>
          <p:cNvPr id="6" name="AutoShape 4" descr="Image result for apple logo"/>
          <p:cNvSpPr>
            <a:spLocks noChangeAspect="1" noChangeArrowheads="1"/>
          </p:cNvSpPr>
          <p:nvPr/>
        </p:nvSpPr>
        <p:spPr bwMode="auto">
          <a:xfrm>
            <a:off x="528" y="-159244"/>
            <a:ext cx="335986" cy="33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0796" tIns="50398" rIns="100796" bIns="50398" numCol="1" anchor="t" anchorCtr="0" compatLnSpc="1">
            <a:prstTxWarp prst="textNoShape">
              <a:avLst/>
            </a:prstTxWarp>
          </a:bodyPr>
          <a:lstStyle/>
          <a:p>
            <a:endParaRPr lang="en-US"/>
          </a:p>
        </p:txBody>
      </p:sp>
      <p:sp>
        <p:nvSpPr>
          <p:cNvPr id="16" name="AutoShape 2" descr="Image result for amazon logo"/>
          <p:cNvSpPr>
            <a:spLocks noChangeAspect="1" noChangeArrowheads="1"/>
          </p:cNvSpPr>
          <p:nvPr/>
        </p:nvSpPr>
        <p:spPr bwMode="auto">
          <a:xfrm>
            <a:off x="168521" y="8749"/>
            <a:ext cx="335986" cy="33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0796" tIns="50398" rIns="100796" bIns="50398" numCol="1" anchor="t" anchorCtr="0" compatLnSpc="1">
            <a:prstTxWarp prst="textNoShape">
              <a:avLst/>
            </a:prstTxWarp>
          </a:bodyPr>
          <a:lstStyle/>
          <a:p>
            <a:endParaRPr lang="en-US"/>
          </a:p>
        </p:txBody>
      </p:sp>
      <p:sp>
        <p:nvSpPr>
          <p:cNvPr id="53" name="Rectangle 3">
            <a:extLst>
              <a:ext uri="{FF2B5EF4-FFF2-40B4-BE49-F238E27FC236}">
                <a16:creationId xmlns:a16="http://schemas.microsoft.com/office/drawing/2014/main" id="{7A1D46D3-406B-914F-9EFE-D71CFE5A7436}"/>
              </a:ext>
            </a:extLst>
          </p:cNvPr>
          <p:cNvSpPr txBox="1">
            <a:spLocks noChangeArrowheads="1"/>
          </p:cNvSpPr>
          <p:nvPr/>
        </p:nvSpPr>
        <p:spPr>
          <a:xfrm>
            <a:off x="925513" y="1189037"/>
            <a:ext cx="3276599" cy="5543550"/>
          </a:xfrm>
          <a:prstGeom prst="rect">
            <a:avLst/>
          </a:prstGeom>
        </p:spPr>
        <p:txBody>
          <a:bodyPr/>
          <a:lst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lvl="1"/>
            <a:r>
              <a:rPr lang="en-US" sz="2800" dirty="0">
                <a:solidFill>
                  <a:srgbClr val="FF0000"/>
                </a:solidFill>
              </a:rPr>
              <a:t>Tencent</a:t>
            </a:r>
          </a:p>
          <a:p>
            <a:pPr lvl="1"/>
            <a:r>
              <a:rPr lang="en-US" sz="2800" dirty="0">
                <a:solidFill>
                  <a:srgbClr val="FF0000"/>
                </a:solidFill>
              </a:rPr>
              <a:t>Amazon</a:t>
            </a:r>
          </a:p>
          <a:p>
            <a:pPr lvl="1"/>
            <a:r>
              <a:rPr lang="en-US" sz="2800" dirty="0">
                <a:solidFill>
                  <a:srgbClr val="FF0000"/>
                </a:solidFill>
              </a:rPr>
              <a:t>Apple</a:t>
            </a:r>
          </a:p>
          <a:p>
            <a:pPr lvl="1"/>
            <a:r>
              <a:rPr lang="en-US" sz="2800" dirty="0">
                <a:solidFill>
                  <a:srgbClr val="FF0000"/>
                </a:solidFill>
              </a:rPr>
              <a:t>Baidu</a:t>
            </a:r>
          </a:p>
          <a:p>
            <a:pPr lvl="1"/>
            <a:r>
              <a:rPr lang="en-US" sz="2800" dirty="0">
                <a:solidFill>
                  <a:srgbClr val="FF0000"/>
                </a:solidFill>
              </a:rPr>
              <a:t>Yahoo</a:t>
            </a:r>
          </a:p>
          <a:p>
            <a:pPr lvl="1"/>
            <a:r>
              <a:rPr lang="en-US" sz="2800" dirty="0">
                <a:solidFill>
                  <a:srgbClr val="FF0000"/>
                </a:solidFill>
              </a:rPr>
              <a:t>Microsoft</a:t>
            </a:r>
          </a:p>
          <a:p>
            <a:pPr lvl="1"/>
            <a:r>
              <a:rPr lang="en-US" sz="2800" dirty="0">
                <a:solidFill>
                  <a:srgbClr val="FF0000"/>
                </a:solidFill>
              </a:rPr>
              <a:t>Uber</a:t>
            </a:r>
          </a:p>
          <a:p>
            <a:pPr lvl="1"/>
            <a:r>
              <a:rPr lang="en-US" sz="2800" dirty="0">
                <a:solidFill>
                  <a:srgbClr val="FF0000"/>
                </a:solidFill>
              </a:rPr>
              <a:t>IBM</a:t>
            </a:r>
          </a:p>
          <a:p>
            <a:pPr marL="0" indent="0">
              <a:buFont typeface="Wingdings 2" panose="05020102010507070707" pitchFamily="18" charset="2"/>
              <a:buNone/>
            </a:pPr>
            <a:endParaRPr lang="en-US" altLang="en-US" sz="2800" dirty="0">
              <a:ea typeface="ＭＳ Ｐゴシック" panose="020B0600070205080204" pitchFamily="34" charset="-128"/>
            </a:endParaRPr>
          </a:p>
        </p:txBody>
      </p:sp>
      <p:sp>
        <p:nvSpPr>
          <p:cNvPr id="56" name="Rectangle 3">
            <a:extLst>
              <a:ext uri="{FF2B5EF4-FFF2-40B4-BE49-F238E27FC236}">
                <a16:creationId xmlns:a16="http://schemas.microsoft.com/office/drawing/2014/main" id="{22912620-13EE-C340-B343-E06C69B3B892}"/>
              </a:ext>
            </a:extLst>
          </p:cNvPr>
          <p:cNvSpPr txBox="1">
            <a:spLocks noChangeArrowheads="1"/>
          </p:cNvSpPr>
          <p:nvPr/>
        </p:nvSpPr>
        <p:spPr>
          <a:xfrm>
            <a:off x="3363912" y="1189037"/>
            <a:ext cx="3276599" cy="5543550"/>
          </a:xfrm>
          <a:prstGeom prst="rect">
            <a:avLst/>
          </a:prstGeom>
        </p:spPr>
        <p:txBody>
          <a:bodyPr/>
          <a:lst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lvl="1"/>
            <a:r>
              <a:rPr lang="en-US" sz="2800" dirty="0">
                <a:solidFill>
                  <a:srgbClr val="FF0000"/>
                </a:solidFill>
              </a:rPr>
              <a:t>Twitter</a:t>
            </a:r>
          </a:p>
          <a:p>
            <a:pPr lvl="1"/>
            <a:r>
              <a:rPr lang="en-US" sz="2800" dirty="0">
                <a:solidFill>
                  <a:srgbClr val="FF0000"/>
                </a:solidFill>
              </a:rPr>
              <a:t>eBay</a:t>
            </a:r>
          </a:p>
          <a:p>
            <a:pPr lvl="1"/>
            <a:r>
              <a:rPr lang="en-US" sz="2800" dirty="0">
                <a:solidFill>
                  <a:srgbClr val="FF0000"/>
                </a:solidFill>
              </a:rPr>
              <a:t>Spotify</a:t>
            </a:r>
          </a:p>
          <a:p>
            <a:pPr lvl="1"/>
            <a:r>
              <a:rPr lang="en-US" sz="2800" dirty="0">
                <a:solidFill>
                  <a:srgbClr val="FF0000"/>
                </a:solidFill>
              </a:rPr>
              <a:t>Hulu</a:t>
            </a:r>
          </a:p>
          <a:p>
            <a:pPr lvl="1"/>
            <a:r>
              <a:rPr lang="en-US" sz="2800" dirty="0">
                <a:solidFill>
                  <a:srgbClr val="FF0000"/>
                </a:solidFill>
              </a:rPr>
              <a:t>Yelp</a:t>
            </a:r>
          </a:p>
          <a:p>
            <a:pPr lvl="1"/>
            <a:r>
              <a:rPr lang="en-US" sz="2800" dirty="0">
                <a:solidFill>
                  <a:srgbClr val="FF0000"/>
                </a:solidFill>
              </a:rPr>
              <a:t>Tesla</a:t>
            </a:r>
          </a:p>
          <a:p>
            <a:pPr lvl="1"/>
            <a:r>
              <a:rPr lang="en-US" sz="2800" dirty="0">
                <a:solidFill>
                  <a:srgbClr val="FF0000"/>
                </a:solidFill>
              </a:rPr>
              <a:t>Facebook</a:t>
            </a:r>
          </a:p>
          <a:p>
            <a:pPr lvl="1"/>
            <a:r>
              <a:rPr lang="en-US" sz="2800" dirty="0">
                <a:solidFill>
                  <a:srgbClr val="FF0000"/>
                </a:solidFill>
              </a:rPr>
              <a:t>Netflix</a:t>
            </a:r>
          </a:p>
          <a:p>
            <a:pPr lvl="1"/>
            <a:endParaRPr lang="en-US" sz="2800" dirty="0">
              <a:solidFill>
                <a:srgbClr val="FF0000"/>
              </a:solidFill>
            </a:endParaRPr>
          </a:p>
          <a:p>
            <a:pPr marL="0" indent="0">
              <a:buFont typeface="Wingdings 2" panose="05020102010507070707" pitchFamily="18" charset="2"/>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866190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1653" y="6425168"/>
            <a:ext cx="733888" cy="636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127" y="1934284"/>
            <a:ext cx="1164349" cy="606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487" y="6046521"/>
            <a:ext cx="885501" cy="885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001712" y="-30163"/>
            <a:ext cx="8399639" cy="923960"/>
          </a:xfrm>
        </p:spPr>
        <p:txBody>
          <a:bodyPr/>
          <a:lstStyle/>
          <a:p>
            <a:r>
              <a:rPr lang="en-US" sz="4409" dirty="0"/>
              <a:t>The Competitors of Google</a:t>
            </a:r>
          </a:p>
        </p:txBody>
      </p:sp>
      <p:sp>
        <p:nvSpPr>
          <p:cNvPr id="6" name="AutoShape 4" descr="Image result for apple logo"/>
          <p:cNvSpPr>
            <a:spLocks noChangeAspect="1" noChangeArrowheads="1"/>
          </p:cNvSpPr>
          <p:nvPr/>
        </p:nvSpPr>
        <p:spPr bwMode="auto">
          <a:xfrm>
            <a:off x="528" y="-159244"/>
            <a:ext cx="335986" cy="33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0796" tIns="50398" rIns="100796" bIns="50398" numCol="1" anchor="t" anchorCtr="0" compatLnSpc="1">
            <a:prstTxWarp prst="textNoShape">
              <a:avLst/>
            </a:prstTxWarp>
          </a:bodyPr>
          <a:lstStyle/>
          <a:p>
            <a:endParaRPr lang="en-US"/>
          </a:p>
        </p:txBody>
      </p:sp>
      <p:sp>
        <p:nvSpPr>
          <p:cNvPr id="37" name="TextBox 36"/>
          <p:cNvSpPr txBox="1"/>
          <p:nvPr/>
        </p:nvSpPr>
        <p:spPr>
          <a:xfrm>
            <a:off x="4277390" y="5334061"/>
            <a:ext cx="1527791" cy="646331"/>
          </a:xfrm>
          <a:prstGeom prst="rect">
            <a:avLst/>
          </a:prstGeom>
          <a:noFill/>
        </p:spPr>
        <p:txBody>
          <a:bodyPr wrap="none" rtlCol="0">
            <a:spAutoFit/>
          </a:bodyPr>
          <a:lstStyle/>
          <a:p>
            <a:pPr algn="ctr"/>
            <a:r>
              <a:rPr lang="en-US" b="1" dirty="0">
                <a:latin typeface="+mn-lt"/>
              </a:rPr>
              <a:t>Productivity</a:t>
            </a:r>
          </a:p>
          <a:p>
            <a:pPr algn="ctr"/>
            <a:r>
              <a:rPr lang="en-US" b="1" dirty="0">
                <a:latin typeface="+mn-lt"/>
              </a:rPr>
              <a:t>Apps</a:t>
            </a:r>
          </a:p>
        </p:txBody>
      </p:sp>
      <p:sp>
        <p:nvSpPr>
          <p:cNvPr id="38" name="TextBox 37"/>
          <p:cNvSpPr txBox="1"/>
          <p:nvPr/>
        </p:nvSpPr>
        <p:spPr>
          <a:xfrm>
            <a:off x="3321616" y="5229336"/>
            <a:ext cx="888385" cy="369332"/>
          </a:xfrm>
          <a:prstGeom prst="rect">
            <a:avLst/>
          </a:prstGeom>
          <a:noFill/>
        </p:spPr>
        <p:txBody>
          <a:bodyPr wrap="none" rtlCol="0">
            <a:spAutoFit/>
          </a:bodyPr>
          <a:lstStyle/>
          <a:p>
            <a:pPr algn="ctr"/>
            <a:r>
              <a:rPr lang="en-US" b="1" dirty="0">
                <a:latin typeface="+mn-lt"/>
              </a:rPr>
              <a:t>Phone</a:t>
            </a:r>
          </a:p>
        </p:txBody>
      </p:sp>
      <p:sp>
        <p:nvSpPr>
          <p:cNvPr id="39" name="TextBox 38"/>
          <p:cNvSpPr txBox="1"/>
          <p:nvPr/>
        </p:nvSpPr>
        <p:spPr>
          <a:xfrm>
            <a:off x="4194267" y="2443312"/>
            <a:ext cx="1486497" cy="369332"/>
          </a:xfrm>
          <a:prstGeom prst="rect">
            <a:avLst/>
          </a:prstGeom>
          <a:noFill/>
        </p:spPr>
        <p:txBody>
          <a:bodyPr wrap="none" rtlCol="0">
            <a:spAutoFit/>
          </a:bodyPr>
          <a:lstStyle/>
          <a:p>
            <a:pPr algn="ctr"/>
            <a:r>
              <a:rPr lang="en-US" b="1" dirty="0">
                <a:latin typeface="+mn-lt"/>
              </a:rPr>
              <a:t>Ad Network</a:t>
            </a:r>
          </a:p>
        </p:txBody>
      </p:sp>
      <p:sp>
        <p:nvSpPr>
          <p:cNvPr id="40" name="TextBox 39"/>
          <p:cNvSpPr txBox="1"/>
          <p:nvPr/>
        </p:nvSpPr>
        <p:spPr>
          <a:xfrm>
            <a:off x="2740699" y="4783028"/>
            <a:ext cx="1222642" cy="369332"/>
          </a:xfrm>
          <a:prstGeom prst="rect">
            <a:avLst/>
          </a:prstGeom>
          <a:noFill/>
        </p:spPr>
        <p:txBody>
          <a:bodyPr wrap="none" rtlCol="0">
            <a:spAutoFit/>
          </a:bodyPr>
          <a:lstStyle/>
          <a:p>
            <a:pPr algn="ctr"/>
            <a:r>
              <a:rPr lang="en-US" b="1" dirty="0" err="1">
                <a:latin typeface="+mn-lt"/>
              </a:rPr>
              <a:t>AppStore</a:t>
            </a:r>
            <a:endParaRPr lang="en-US" b="1" dirty="0">
              <a:latin typeface="+mn-lt"/>
            </a:endParaRPr>
          </a:p>
        </p:txBody>
      </p:sp>
      <p:sp>
        <p:nvSpPr>
          <p:cNvPr id="41" name="TextBox 40"/>
          <p:cNvSpPr txBox="1"/>
          <p:nvPr/>
        </p:nvSpPr>
        <p:spPr>
          <a:xfrm>
            <a:off x="2555868" y="4357862"/>
            <a:ext cx="1103893" cy="369332"/>
          </a:xfrm>
          <a:prstGeom prst="rect">
            <a:avLst/>
          </a:prstGeom>
          <a:noFill/>
        </p:spPr>
        <p:txBody>
          <a:bodyPr wrap="none" rtlCol="0">
            <a:spAutoFit/>
          </a:bodyPr>
          <a:lstStyle/>
          <a:p>
            <a:pPr algn="ctr"/>
            <a:r>
              <a:rPr lang="en-US" b="1" dirty="0">
                <a:latin typeface="+mn-lt"/>
              </a:rPr>
              <a:t>Browser</a:t>
            </a:r>
          </a:p>
        </p:txBody>
      </p:sp>
      <p:sp>
        <p:nvSpPr>
          <p:cNvPr id="42" name="TextBox 41"/>
          <p:cNvSpPr txBox="1"/>
          <p:nvPr/>
        </p:nvSpPr>
        <p:spPr>
          <a:xfrm>
            <a:off x="2485110" y="3645403"/>
            <a:ext cx="1138710" cy="646331"/>
          </a:xfrm>
          <a:prstGeom prst="rect">
            <a:avLst/>
          </a:prstGeom>
          <a:noFill/>
        </p:spPr>
        <p:txBody>
          <a:bodyPr wrap="none" rtlCol="0">
            <a:spAutoFit/>
          </a:bodyPr>
          <a:lstStyle/>
          <a:p>
            <a:pPr algn="ctr"/>
            <a:r>
              <a:rPr lang="en-US" b="1" dirty="0">
                <a:latin typeface="+mn-lt"/>
              </a:rPr>
              <a:t>Cloud</a:t>
            </a:r>
          </a:p>
          <a:p>
            <a:pPr algn="ctr"/>
            <a:r>
              <a:rPr lang="en-US" b="1" dirty="0">
                <a:latin typeface="+mn-lt"/>
              </a:rPr>
              <a:t>Services</a:t>
            </a:r>
          </a:p>
        </p:txBody>
      </p:sp>
      <p:sp>
        <p:nvSpPr>
          <p:cNvPr id="43" name="TextBox 42"/>
          <p:cNvSpPr txBox="1"/>
          <p:nvPr/>
        </p:nvSpPr>
        <p:spPr>
          <a:xfrm>
            <a:off x="3529136" y="2755239"/>
            <a:ext cx="667362" cy="369332"/>
          </a:xfrm>
          <a:prstGeom prst="rect">
            <a:avLst/>
          </a:prstGeom>
          <a:noFill/>
        </p:spPr>
        <p:txBody>
          <a:bodyPr wrap="none" rtlCol="0">
            <a:spAutoFit/>
          </a:bodyPr>
          <a:lstStyle/>
          <a:p>
            <a:pPr algn="ctr"/>
            <a:r>
              <a:rPr lang="en-US" b="1" dirty="0">
                <a:latin typeface="+mn-lt"/>
              </a:rPr>
              <a:t>VOD</a:t>
            </a:r>
          </a:p>
        </p:txBody>
      </p:sp>
      <p:pic>
        <p:nvPicPr>
          <p:cNvPr id="4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2462" y="3871925"/>
            <a:ext cx="2182974" cy="746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44"/>
          <p:cNvSpPr txBox="1"/>
          <p:nvPr/>
        </p:nvSpPr>
        <p:spPr>
          <a:xfrm>
            <a:off x="5871736" y="5276563"/>
            <a:ext cx="824265" cy="369332"/>
          </a:xfrm>
          <a:prstGeom prst="rect">
            <a:avLst/>
          </a:prstGeom>
          <a:noFill/>
        </p:spPr>
        <p:txBody>
          <a:bodyPr wrap="none" rtlCol="0">
            <a:spAutoFit/>
          </a:bodyPr>
          <a:lstStyle/>
          <a:p>
            <a:pPr algn="ctr"/>
            <a:r>
              <a:rPr lang="en-US" b="1" dirty="0">
                <a:latin typeface="+mn-lt"/>
              </a:rPr>
              <a:t>Email</a:t>
            </a:r>
          </a:p>
        </p:txBody>
      </p:sp>
      <p:sp>
        <p:nvSpPr>
          <p:cNvPr id="46" name="TextBox 45"/>
          <p:cNvSpPr txBox="1"/>
          <p:nvPr/>
        </p:nvSpPr>
        <p:spPr>
          <a:xfrm>
            <a:off x="6089857" y="4185562"/>
            <a:ext cx="1345240" cy="369332"/>
          </a:xfrm>
          <a:prstGeom prst="rect">
            <a:avLst/>
          </a:prstGeom>
          <a:noFill/>
        </p:spPr>
        <p:txBody>
          <a:bodyPr wrap="none" rtlCol="0">
            <a:spAutoFit/>
          </a:bodyPr>
          <a:lstStyle/>
          <a:p>
            <a:pPr algn="ctr"/>
            <a:r>
              <a:rPr lang="en-US" b="1" dirty="0">
                <a:latin typeface="+mn-lt"/>
              </a:rPr>
              <a:t>Mobile OS</a:t>
            </a:r>
          </a:p>
        </p:txBody>
      </p:sp>
      <p:sp>
        <p:nvSpPr>
          <p:cNvPr id="47" name="TextBox 46"/>
          <p:cNvSpPr txBox="1"/>
          <p:nvPr/>
        </p:nvSpPr>
        <p:spPr>
          <a:xfrm>
            <a:off x="6311872" y="4721767"/>
            <a:ext cx="901209" cy="369332"/>
          </a:xfrm>
          <a:prstGeom prst="rect">
            <a:avLst/>
          </a:prstGeom>
          <a:noFill/>
        </p:spPr>
        <p:txBody>
          <a:bodyPr wrap="none" rtlCol="0">
            <a:spAutoFit/>
          </a:bodyPr>
          <a:lstStyle/>
          <a:p>
            <a:pPr algn="ctr"/>
            <a:r>
              <a:rPr lang="en-US" b="1" dirty="0">
                <a:latin typeface="+mn-lt"/>
              </a:rPr>
              <a:t>PC OS</a:t>
            </a:r>
          </a:p>
        </p:txBody>
      </p:sp>
      <p:sp>
        <p:nvSpPr>
          <p:cNvPr id="48" name="TextBox 47"/>
          <p:cNvSpPr txBox="1"/>
          <p:nvPr/>
        </p:nvSpPr>
        <p:spPr>
          <a:xfrm>
            <a:off x="6038212" y="3358926"/>
            <a:ext cx="1274452" cy="646331"/>
          </a:xfrm>
          <a:prstGeom prst="rect">
            <a:avLst/>
          </a:prstGeom>
          <a:noFill/>
        </p:spPr>
        <p:txBody>
          <a:bodyPr wrap="none" rtlCol="0">
            <a:spAutoFit/>
          </a:bodyPr>
          <a:lstStyle/>
          <a:p>
            <a:pPr algn="ctr"/>
            <a:r>
              <a:rPr lang="en-US" b="1" dirty="0">
                <a:latin typeface="+mn-lt"/>
              </a:rPr>
              <a:t>Mobile</a:t>
            </a:r>
          </a:p>
          <a:p>
            <a:pPr algn="ctr"/>
            <a:r>
              <a:rPr lang="en-US" b="1" dirty="0">
                <a:latin typeface="+mn-lt"/>
              </a:rPr>
              <a:t>Payments</a:t>
            </a:r>
          </a:p>
        </p:txBody>
      </p:sp>
      <p:sp>
        <p:nvSpPr>
          <p:cNvPr id="49" name="TextBox 48"/>
          <p:cNvSpPr txBox="1"/>
          <p:nvPr/>
        </p:nvSpPr>
        <p:spPr>
          <a:xfrm>
            <a:off x="5641543" y="2834033"/>
            <a:ext cx="942759" cy="369332"/>
          </a:xfrm>
          <a:prstGeom prst="rect">
            <a:avLst/>
          </a:prstGeom>
          <a:noFill/>
        </p:spPr>
        <p:txBody>
          <a:bodyPr wrap="none" rtlCol="0">
            <a:spAutoFit/>
          </a:bodyPr>
          <a:lstStyle/>
          <a:p>
            <a:pPr algn="ctr"/>
            <a:r>
              <a:rPr lang="en-US" b="1" dirty="0">
                <a:latin typeface="+mn-lt"/>
              </a:rPr>
              <a:t>Search</a:t>
            </a:r>
          </a:p>
        </p:txBody>
      </p:sp>
      <p:sp>
        <p:nvSpPr>
          <p:cNvPr id="16" name="AutoShape 2" descr="Image result for amazon logo"/>
          <p:cNvSpPr>
            <a:spLocks noChangeAspect="1" noChangeArrowheads="1"/>
          </p:cNvSpPr>
          <p:nvPr/>
        </p:nvSpPr>
        <p:spPr bwMode="auto">
          <a:xfrm>
            <a:off x="168521" y="8749"/>
            <a:ext cx="335986" cy="33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0796" tIns="50398" rIns="100796" bIns="50398" numCol="1" anchor="t" anchorCtr="0" compatLnSpc="1">
            <a:prstTxWarp prst="textNoShape">
              <a:avLst/>
            </a:prstTxWarp>
          </a:bodyPr>
          <a:lstStyle/>
          <a:p>
            <a:endParaRPr lang="en-US"/>
          </a:p>
        </p:txBody>
      </p:sp>
      <p:pic>
        <p:nvPicPr>
          <p:cNvPr id="54"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8829" y="2237539"/>
            <a:ext cx="1049225" cy="349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5438" y="1642966"/>
            <a:ext cx="1073163" cy="499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8994" y="3297192"/>
            <a:ext cx="1039272" cy="34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4313" y="1618488"/>
            <a:ext cx="1039272" cy="34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37560" y="5393713"/>
            <a:ext cx="1039272" cy="34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19443" y="2948982"/>
            <a:ext cx="1039272" cy="34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7509" y="4208977"/>
            <a:ext cx="1255774" cy="26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14084" y="6491353"/>
            <a:ext cx="2191419" cy="464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67754" y="4649958"/>
            <a:ext cx="1255774" cy="26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98880" y="5690290"/>
            <a:ext cx="1426301" cy="30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72856" y="3725299"/>
            <a:ext cx="733129" cy="29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7700" y="3358926"/>
            <a:ext cx="1164349" cy="606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40988" y="3966875"/>
            <a:ext cx="509304" cy="6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61744" y="5758348"/>
            <a:ext cx="463076" cy="576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97170" y="4973450"/>
            <a:ext cx="532705" cy="663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38631" y="2064716"/>
            <a:ext cx="509304" cy="6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5079" y="5837237"/>
            <a:ext cx="1191359" cy="37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0612" y="4528848"/>
            <a:ext cx="600040" cy="6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75438" y="2452958"/>
            <a:ext cx="1426301" cy="30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65528" y="1721646"/>
            <a:ext cx="1326139" cy="33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53075" y="1189544"/>
            <a:ext cx="1426301" cy="30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7"/>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92298" y="6092768"/>
            <a:ext cx="1326139" cy="33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Oval 49"/>
          <p:cNvSpPr/>
          <p:nvPr/>
        </p:nvSpPr>
        <p:spPr>
          <a:xfrm>
            <a:off x="840492" y="1091953"/>
            <a:ext cx="8315643" cy="62997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488332" y="2434675"/>
            <a:ext cx="4955787" cy="3611845"/>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69871" y="1951115"/>
            <a:ext cx="461294" cy="461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02232" y="1920794"/>
            <a:ext cx="569478" cy="461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73341" y="4643646"/>
            <a:ext cx="574594" cy="715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TextBox 50"/>
          <p:cNvSpPr txBox="1"/>
          <p:nvPr/>
        </p:nvSpPr>
        <p:spPr>
          <a:xfrm>
            <a:off x="2887715" y="3171616"/>
            <a:ext cx="845103" cy="369332"/>
          </a:xfrm>
          <a:prstGeom prst="rect">
            <a:avLst/>
          </a:prstGeom>
          <a:noFill/>
        </p:spPr>
        <p:txBody>
          <a:bodyPr wrap="none" rtlCol="0">
            <a:spAutoFit/>
          </a:bodyPr>
          <a:lstStyle/>
          <a:p>
            <a:pPr algn="ctr"/>
            <a:r>
              <a:rPr lang="en-US" b="1" dirty="0">
                <a:latin typeface="+mn-lt"/>
              </a:rPr>
              <a:t>Music</a:t>
            </a:r>
          </a:p>
        </p:txBody>
      </p:sp>
      <p:pic>
        <p:nvPicPr>
          <p:cNvPr id="1026"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580879" y="2742947"/>
            <a:ext cx="1276086" cy="496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4197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What are major Alphabet/Google “Competitive Advantages”?</a:t>
            </a:r>
            <a:endParaRPr lang="en-US" sz="2800" b="1" dirty="0"/>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537123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639763"/>
            <a:ext cx="8866187" cy="1473200"/>
          </a:xfrm>
        </p:spPr>
        <p:txBody>
          <a:bodyPr/>
          <a:lstStyle/>
          <a:p>
            <a:r>
              <a:rPr lang="en-US" sz="4000" dirty="0"/>
              <a:t>Google’s Competitive Advantages</a:t>
            </a:r>
          </a:p>
        </p:txBody>
      </p:sp>
      <p:sp>
        <p:nvSpPr>
          <p:cNvPr id="3" name="Content Placeholder 2"/>
          <p:cNvSpPr>
            <a:spLocks noGrp="1"/>
          </p:cNvSpPr>
          <p:nvPr>
            <p:ph idx="1"/>
          </p:nvPr>
        </p:nvSpPr>
        <p:spPr>
          <a:xfrm>
            <a:off x="604838" y="1049337"/>
            <a:ext cx="8866187" cy="4787900"/>
          </a:xfrm>
        </p:spPr>
        <p:txBody>
          <a:bodyPr/>
          <a:lstStyle/>
          <a:p>
            <a:r>
              <a:rPr lang="en-US" dirty="0">
                <a:solidFill>
                  <a:srgbClr val="FF0000"/>
                </a:solidFill>
              </a:rPr>
              <a:t>Major scale advantages in search and network effects in advertising.</a:t>
            </a:r>
          </a:p>
          <a:p>
            <a:r>
              <a:rPr lang="en-US" dirty="0">
                <a:solidFill>
                  <a:srgbClr val="FF0000"/>
                </a:solidFill>
              </a:rPr>
              <a:t>Multiple ad networks make it easier to shift business between firms.</a:t>
            </a:r>
          </a:p>
          <a:p>
            <a:r>
              <a:rPr lang="en-US" dirty="0">
                <a:solidFill>
                  <a:srgbClr val="FF0000"/>
                </a:solidFill>
              </a:rPr>
              <a:t>Facebook’s ad network may pose an especially worrisome threat</a:t>
            </a:r>
          </a:p>
          <a:p>
            <a:r>
              <a:rPr lang="en-US" dirty="0">
                <a:solidFill>
                  <a:srgbClr val="FF0000"/>
                </a:solidFill>
              </a:rPr>
              <a:t>Switching costs for search users are incredibly low</a:t>
            </a:r>
          </a:p>
          <a:p>
            <a:r>
              <a:rPr lang="en-US" dirty="0">
                <a:solidFill>
                  <a:srgbClr val="FF0000"/>
                </a:solidFill>
              </a:rPr>
              <a:t>Innovation</a:t>
            </a:r>
          </a:p>
          <a:p>
            <a:r>
              <a:rPr lang="en-US" dirty="0">
                <a:solidFill>
                  <a:srgbClr val="FF0000"/>
                </a:solidFill>
              </a:rPr>
              <a:t>Global Brand</a:t>
            </a:r>
          </a:p>
          <a:p>
            <a:r>
              <a:rPr lang="en-US" dirty="0">
                <a:solidFill>
                  <a:srgbClr val="FF0000"/>
                </a:solidFill>
              </a:rPr>
              <a:t>AI/Machine Learning </a:t>
            </a:r>
          </a:p>
        </p:txBody>
      </p:sp>
    </p:spTree>
    <p:extLst>
      <p:ext uri="{BB962C8B-B14F-4D97-AF65-F5344CB8AC3E}">
        <p14:creationId xmlns:p14="http://schemas.microsoft.com/office/powerpoint/2010/main" val="90845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Networks and Competitive Advantage</a:t>
            </a:r>
          </a:p>
        </p:txBody>
      </p:sp>
      <p:sp>
        <p:nvSpPr>
          <p:cNvPr id="3" name="Content Placeholder 2"/>
          <p:cNvSpPr>
            <a:spLocks noGrp="1"/>
          </p:cNvSpPr>
          <p:nvPr>
            <p:ph idx="1"/>
          </p:nvPr>
        </p:nvSpPr>
        <p:spPr>
          <a:xfrm>
            <a:off x="504507" y="1589568"/>
            <a:ext cx="4667278" cy="4878153"/>
          </a:xfrm>
        </p:spPr>
        <p:txBody>
          <a:bodyPr/>
          <a:lstStyle/>
          <a:p>
            <a:r>
              <a:rPr lang="en-US" sz="2400" dirty="0"/>
              <a:t>Ability to reach more potential customers attracts more advertisers.</a:t>
            </a:r>
          </a:p>
          <a:p>
            <a:r>
              <a:rPr lang="en-US" sz="2400" dirty="0"/>
              <a:t>Content providers look for ad networks with the most advertisers.</a:t>
            </a:r>
          </a:p>
          <a:p>
            <a:r>
              <a:rPr lang="en-US" sz="2400" dirty="0"/>
              <a:t>More participants bring in more revenue and help the firm benefit from scale economies.</a:t>
            </a:r>
          </a:p>
          <a:p>
            <a:r>
              <a:rPr lang="en-US" sz="2400" dirty="0"/>
              <a:t>Better return on investment from its ad technology and infrastructure.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0630" y="1589568"/>
            <a:ext cx="3833230" cy="5639079"/>
          </a:xfrm>
          <a:prstGeom prst="rect">
            <a:avLst/>
          </a:prstGeom>
        </p:spPr>
      </p:pic>
    </p:spTree>
    <p:extLst>
      <p:ext uri="{BB962C8B-B14F-4D97-AF65-F5344CB8AC3E}">
        <p14:creationId xmlns:p14="http://schemas.microsoft.com/office/powerpoint/2010/main" val="3655889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838" y="-639763"/>
            <a:ext cx="8866187" cy="1473200"/>
          </a:xfrm>
        </p:spPr>
        <p:txBody>
          <a:bodyPr/>
          <a:lstStyle/>
          <a:p>
            <a:r>
              <a:rPr lang="en-US" sz="4000" dirty="0"/>
              <a:t>Google’s problem with mobile apps</a:t>
            </a:r>
          </a:p>
        </p:txBody>
      </p:sp>
      <p:sp>
        <p:nvSpPr>
          <p:cNvPr id="6" name="Content Placeholder 5"/>
          <p:cNvSpPr>
            <a:spLocks noGrp="1"/>
          </p:cNvSpPr>
          <p:nvPr>
            <p:ph idx="1"/>
          </p:nvPr>
        </p:nvSpPr>
        <p:spPr>
          <a:xfrm>
            <a:off x="604838" y="1036637"/>
            <a:ext cx="8866187" cy="4787900"/>
          </a:xfrm>
        </p:spPr>
        <p:txBody>
          <a:bodyPr/>
          <a:lstStyle/>
          <a:p>
            <a:r>
              <a:rPr lang="en-US" sz="2200" dirty="0"/>
              <a:t>Mobile users spend an estimated 86 percent of their time in apps and only 14 percent on the Web.</a:t>
            </a:r>
          </a:p>
          <a:p>
            <a:r>
              <a:rPr lang="en-US" sz="2200" dirty="0"/>
              <a:t>Individual, specialized apps draw users away from Google.</a:t>
            </a:r>
          </a:p>
          <a:p>
            <a:r>
              <a:rPr lang="en-US" sz="2200" dirty="0"/>
              <a:t>App owners are becoming even more useful advertisers with the rise of </a:t>
            </a:r>
            <a:r>
              <a:rPr lang="en-US" sz="2200" b="1" dirty="0">
                <a:solidFill>
                  <a:schemeClr val="accent6">
                    <a:lumMod val="75000"/>
                  </a:schemeClr>
                </a:solidFill>
              </a:rPr>
              <a:t>deep linking </a:t>
            </a:r>
            <a:r>
              <a:rPr lang="en-US" sz="2200" dirty="0"/>
              <a:t>(a link that takes a user to a specific webpage, or launches an app and brings up a unique location rather than just launching the app).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5522" y="3779837"/>
            <a:ext cx="4084426" cy="344385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12" y="4694237"/>
            <a:ext cx="4867610" cy="2515843"/>
          </a:xfrm>
          <a:prstGeom prst="rect">
            <a:avLst/>
          </a:prstGeom>
        </p:spPr>
      </p:pic>
    </p:spTree>
    <p:extLst>
      <p:ext uri="{BB962C8B-B14F-4D97-AF65-F5344CB8AC3E}">
        <p14:creationId xmlns:p14="http://schemas.microsoft.com/office/powerpoint/2010/main" val="4186135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As the “Search” industry matures, what are major “Risks” to Alphabet/Google’s current high stock price?</a:t>
            </a: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206517575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As the “Search” industry matures, what are major “Risks” to Alphabet/Google’s current high stock price?</a:t>
            </a:r>
          </a:p>
          <a:p>
            <a:pPr lvl="1"/>
            <a:r>
              <a:rPr lang="en-US" altLang="en-US" sz="2600" dirty="0">
                <a:solidFill>
                  <a:srgbClr val="FF0000"/>
                </a:solidFill>
                <a:ea typeface="ＭＳ Ｐゴシック" panose="020B0600070205080204" pitchFamily="34" charset="-128"/>
              </a:rPr>
              <a:t>Can’t maintain growth</a:t>
            </a:r>
          </a:p>
          <a:p>
            <a:pPr lvl="1"/>
            <a:r>
              <a:rPr lang="en-US" altLang="en-US" sz="2600" dirty="0">
                <a:solidFill>
                  <a:srgbClr val="FF0000"/>
                </a:solidFill>
                <a:ea typeface="ＭＳ Ｐゴシック" panose="020B0600070205080204" pitchFamily="34" charset="-128"/>
              </a:rPr>
              <a:t>Too dependent on Google (business unit)</a:t>
            </a:r>
          </a:p>
          <a:p>
            <a:pPr lvl="1"/>
            <a:r>
              <a:rPr lang="en-US" altLang="en-US" sz="2600" dirty="0">
                <a:solidFill>
                  <a:srgbClr val="FF0000"/>
                </a:solidFill>
                <a:ea typeface="ＭＳ Ｐゴシック" panose="020B0600070205080204" pitchFamily="34" charset="-128"/>
              </a:rPr>
              <a:t>Too dependent on partners</a:t>
            </a:r>
          </a:p>
          <a:p>
            <a:pPr lvl="1"/>
            <a:r>
              <a:rPr lang="en-US" altLang="en-US" sz="2600" dirty="0">
                <a:solidFill>
                  <a:srgbClr val="FF0000"/>
                </a:solidFill>
                <a:ea typeface="ＭＳ Ｐゴシック" panose="020B0600070205080204" pitchFamily="34" charset="-128"/>
              </a:rPr>
              <a:t>Mobile</a:t>
            </a:r>
          </a:p>
          <a:p>
            <a:pPr lvl="1"/>
            <a:r>
              <a:rPr lang="en-US" altLang="en-US" sz="2600" dirty="0">
                <a:solidFill>
                  <a:srgbClr val="FF0000"/>
                </a:solidFill>
                <a:ea typeface="ＭＳ Ｐゴシック" panose="020B0600070205080204" pitchFamily="34" charset="-128"/>
              </a:rPr>
              <a:t>Too many “misses”, not enough “hits”</a:t>
            </a:r>
          </a:p>
          <a:p>
            <a:pPr lvl="1"/>
            <a:r>
              <a:rPr lang="en-US" altLang="en-US" sz="2600" dirty="0">
                <a:solidFill>
                  <a:srgbClr val="FF0000"/>
                </a:solidFill>
                <a:ea typeface="ＭＳ Ｐゴシック" panose="020B0600070205080204" pitchFamily="34" charset="-128"/>
              </a:rPr>
              <a:t>Bad acquisitions?</a:t>
            </a:r>
          </a:p>
          <a:p>
            <a:pPr lvl="1"/>
            <a:r>
              <a:rPr lang="en-US" altLang="en-US" sz="2600" dirty="0">
                <a:solidFill>
                  <a:srgbClr val="FF0000"/>
                </a:solidFill>
                <a:ea typeface="ＭＳ Ｐゴシック" panose="020B0600070205080204" pitchFamily="34" charset="-128"/>
              </a:rPr>
              <a:t>Cash flow?</a:t>
            </a:r>
          </a:p>
        </p:txBody>
      </p:sp>
    </p:spTree>
    <p:extLst>
      <p:ext uri="{BB962C8B-B14F-4D97-AF65-F5344CB8AC3E}">
        <p14:creationId xmlns:p14="http://schemas.microsoft.com/office/powerpoint/2010/main" val="29117980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Randomly Assigned </a:t>
            </a:r>
            <a:br>
              <a:rPr lang="en-US" altLang="en-US" sz="3200" dirty="0"/>
            </a:br>
            <a:r>
              <a:rPr lang="en-US" altLang="en-US" sz="3200" dirty="0"/>
              <a:t>Final Presentation Schedule</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696912" y="1570037"/>
            <a:ext cx="9199563" cy="5795963"/>
          </a:xfrm>
        </p:spPr>
        <p:txBody>
          <a:bodyPr/>
          <a:lstStyle/>
          <a:p>
            <a:pPr eaLnBrk="1" hangingPunct="1">
              <a:lnSpc>
                <a:spcPct val="80000"/>
              </a:lnSpc>
            </a:pPr>
            <a:r>
              <a:rPr lang="en-US" altLang="en-US" sz="2400" dirty="0">
                <a:solidFill>
                  <a:schemeClr val="tx1"/>
                </a:solidFill>
                <a:ea typeface="ＭＳ Ｐゴシック" panose="020B0600070205080204" pitchFamily="34" charset="-128"/>
              </a:rPr>
              <a:t>Thursday Dec 6</a:t>
            </a:r>
          </a:p>
          <a:p>
            <a:pPr lvl="1" eaLnBrk="1" hangingPunct="1">
              <a:lnSpc>
                <a:spcPct val="80000"/>
              </a:lnSpc>
            </a:pPr>
            <a:r>
              <a:rPr lang="en-US" altLang="en-US" sz="2200" dirty="0">
                <a:solidFill>
                  <a:schemeClr val="tx1"/>
                </a:solidFill>
                <a:ea typeface="ＭＳ Ｐゴシック" panose="020B0600070205080204" pitchFamily="34" charset="-128"/>
              </a:rPr>
              <a:t>Team 5</a:t>
            </a:r>
          </a:p>
          <a:p>
            <a:pPr lvl="1" eaLnBrk="1" hangingPunct="1">
              <a:lnSpc>
                <a:spcPct val="80000"/>
              </a:lnSpc>
            </a:pPr>
            <a:r>
              <a:rPr lang="en-US" altLang="en-US" sz="2200" dirty="0">
                <a:solidFill>
                  <a:schemeClr val="tx1"/>
                </a:solidFill>
                <a:ea typeface="ＭＳ Ｐゴシック" panose="020B0600070205080204" pitchFamily="34" charset="-128"/>
              </a:rPr>
              <a:t>Team 2</a:t>
            </a:r>
          </a:p>
          <a:p>
            <a:pPr lvl="1" eaLnBrk="1" hangingPunct="1">
              <a:lnSpc>
                <a:spcPct val="80000"/>
              </a:lnSpc>
            </a:pPr>
            <a:r>
              <a:rPr lang="en-US" altLang="en-US" sz="2200" dirty="0">
                <a:solidFill>
                  <a:schemeClr val="tx1"/>
                </a:solidFill>
                <a:ea typeface="ＭＳ Ｐゴシック" panose="020B0600070205080204" pitchFamily="34" charset="-128"/>
              </a:rPr>
              <a:t>Team 4</a:t>
            </a:r>
          </a:p>
          <a:p>
            <a:pPr eaLnBrk="1" hangingPunct="1">
              <a:lnSpc>
                <a:spcPct val="80000"/>
              </a:lnSpc>
            </a:pPr>
            <a:r>
              <a:rPr lang="en-US" altLang="en-US" sz="2400" dirty="0">
                <a:solidFill>
                  <a:schemeClr val="tx1"/>
                </a:solidFill>
                <a:ea typeface="ＭＳ Ｐゴシック" panose="020B0600070205080204" pitchFamily="34" charset="-128"/>
              </a:rPr>
              <a:t>Monday Dec 10</a:t>
            </a:r>
          </a:p>
          <a:p>
            <a:pPr lvl="1" eaLnBrk="1" hangingPunct="1">
              <a:lnSpc>
                <a:spcPct val="80000"/>
              </a:lnSpc>
            </a:pPr>
            <a:r>
              <a:rPr lang="en-US" altLang="en-US" dirty="0">
                <a:solidFill>
                  <a:schemeClr val="tx1"/>
                </a:solidFill>
                <a:ea typeface="ＭＳ Ｐゴシック" panose="020B0600070205080204" pitchFamily="34" charset="-128"/>
              </a:rPr>
              <a:t>Team 3</a:t>
            </a:r>
          </a:p>
          <a:p>
            <a:pPr lvl="1" eaLnBrk="1" hangingPunct="1">
              <a:lnSpc>
                <a:spcPct val="80000"/>
              </a:lnSpc>
            </a:pPr>
            <a:r>
              <a:rPr lang="en-US" altLang="en-US" dirty="0">
                <a:solidFill>
                  <a:schemeClr val="tx1"/>
                </a:solidFill>
                <a:ea typeface="ＭＳ Ｐゴシック" panose="020B0600070205080204" pitchFamily="34" charset="-128"/>
              </a:rPr>
              <a:t>Team 1</a:t>
            </a:r>
          </a:p>
          <a:p>
            <a:pPr lvl="1" eaLnBrk="1" hangingPunct="1">
              <a:lnSpc>
                <a:spcPct val="80000"/>
              </a:lnSpc>
            </a:pPr>
            <a:r>
              <a:rPr lang="en-US" altLang="en-US" dirty="0">
                <a:solidFill>
                  <a:schemeClr val="tx1"/>
                </a:solidFill>
                <a:ea typeface="ＭＳ Ｐゴシック" panose="020B0600070205080204" pitchFamily="34" charset="-128"/>
              </a:rPr>
              <a:t>Team 6</a:t>
            </a:r>
            <a:endParaRPr lang="en-US" altLang="en-US" sz="1800" dirty="0">
              <a:ea typeface="ＭＳ Ｐゴシック" panose="020B0600070205080204" pitchFamily="34" charset="-128"/>
            </a:endParaRPr>
          </a:p>
        </p:txBody>
      </p:sp>
      <p:sp>
        <p:nvSpPr>
          <p:cNvPr id="2" name="TextBox 1">
            <a:extLst>
              <a:ext uri="{FF2B5EF4-FFF2-40B4-BE49-F238E27FC236}">
                <a16:creationId xmlns:a16="http://schemas.microsoft.com/office/drawing/2014/main" id="{D93BFDA5-4F34-49C0-A454-BAF9A33DD8AE}"/>
              </a:ext>
            </a:extLst>
          </p:cNvPr>
          <p:cNvSpPr txBox="1"/>
          <p:nvPr/>
        </p:nvSpPr>
        <p:spPr>
          <a:xfrm>
            <a:off x="5116512" y="1570037"/>
            <a:ext cx="4354513" cy="5632311"/>
          </a:xfrm>
          <a:prstGeom prst="rect">
            <a:avLst/>
          </a:prstGeom>
          <a:noFill/>
        </p:spPr>
        <p:txBody>
          <a:bodyPr wrap="square" rtlCol="0">
            <a:spAutoFit/>
          </a:bodyPr>
          <a:lstStyle/>
          <a:p>
            <a:r>
              <a:rPr lang="en-US" b="1" u="sng" dirty="0">
                <a:solidFill>
                  <a:srgbClr val="00B050"/>
                </a:solidFill>
              </a:rPr>
              <a:t>Invite your Clients to </a:t>
            </a:r>
            <a:r>
              <a:rPr lang="en-US" dirty="0">
                <a:solidFill>
                  <a:srgbClr val="00B050"/>
                </a:solidFill>
              </a:rPr>
              <a:t>attend your class presentation and any or all of the other presentations on the two days.  </a:t>
            </a:r>
          </a:p>
          <a:p>
            <a:endParaRPr lang="en-US" dirty="0">
              <a:solidFill>
                <a:srgbClr val="00B050"/>
              </a:solidFill>
            </a:endParaRPr>
          </a:p>
          <a:p>
            <a:r>
              <a:rPr lang="en-US" b="1" u="sng" dirty="0">
                <a:solidFill>
                  <a:srgbClr val="00B050"/>
                </a:solidFill>
              </a:rPr>
              <a:t>In Addition</a:t>
            </a:r>
            <a:r>
              <a:rPr lang="en-US" dirty="0">
                <a:solidFill>
                  <a:srgbClr val="00B050"/>
                </a:solidFill>
              </a:rPr>
              <a:t>, offer to present in a longer format (~ 1 hour) at the Client’s Location or on a Video Link to the Client’s Location.</a:t>
            </a:r>
          </a:p>
          <a:p>
            <a:endParaRPr lang="en-US" dirty="0">
              <a:solidFill>
                <a:srgbClr val="00B050"/>
              </a:solidFill>
            </a:endParaRPr>
          </a:p>
          <a:p>
            <a:r>
              <a:rPr lang="en-US" b="1" u="sng" dirty="0">
                <a:solidFill>
                  <a:srgbClr val="00B050"/>
                </a:solidFill>
              </a:rPr>
              <a:t>If your Client cannot attend the day scheduled</a:t>
            </a:r>
            <a:r>
              <a:rPr lang="en-US" b="1" dirty="0">
                <a:solidFill>
                  <a:srgbClr val="00B050"/>
                </a:solidFill>
              </a:rPr>
              <a:t>, </a:t>
            </a:r>
            <a:r>
              <a:rPr lang="en-US" dirty="0">
                <a:solidFill>
                  <a:srgbClr val="00B050"/>
                </a:solidFill>
              </a:rPr>
              <a:t>but could on the other day, let us know and we will try to accommodate.</a:t>
            </a:r>
          </a:p>
          <a:p>
            <a:endParaRPr lang="en-US" dirty="0">
              <a:solidFill>
                <a:srgbClr val="00B050"/>
              </a:solidFill>
            </a:endParaRPr>
          </a:p>
          <a:p>
            <a:r>
              <a:rPr lang="en-US" b="1" u="sng" dirty="0">
                <a:solidFill>
                  <a:srgbClr val="00B050"/>
                </a:solidFill>
              </a:rPr>
              <a:t>Presentations will be 15 minutes long</a:t>
            </a:r>
            <a:r>
              <a:rPr lang="en-US" dirty="0">
                <a:solidFill>
                  <a:srgbClr val="00B050"/>
                </a:solidFill>
              </a:rPr>
              <a:t> with 5 minutes for Q&amp;A.  Time will be monitored and you will be given visual warnings at 3, 2, 1 minutes respectively.</a:t>
            </a:r>
          </a:p>
          <a:p>
            <a:endParaRPr lang="en-US" b="1" u="sng" dirty="0">
              <a:solidFill>
                <a:srgbClr val="00B050"/>
              </a:solidFill>
            </a:endParaRPr>
          </a:p>
          <a:p>
            <a:endParaRPr lang="en-US" b="1" u="sng" dirty="0">
              <a:solidFill>
                <a:srgbClr val="00B050"/>
              </a:solidFill>
            </a:endParaRPr>
          </a:p>
        </p:txBody>
      </p:sp>
    </p:spTree>
    <p:extLst>
      <p:ext uri="{BB962C8B-B14F-4D97-AF65-F5344CB8AC3E}">
        <p14:creationId xmlns:p14="http://schemas.microsoft.com/office/powerpoint/2010/main" val="107437742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712" y="509269"/>
            <a:ext cx="8399639" cy="755968"/>
          </a:xfrm>
        </p:spPr>
        <p:txBody>
          <a:bodyPr/>
          <a:lstStyle/>
          <a:p>
            <a:r>
              <a:rPr lang="en-US" sz="2646" b="1" dirty="0"/>
              <a:t>Global Search Market Share 2017</a:t>
            </a:r>
            <a:br>
              <a:rPr lang="en-US" sz="1764" b="1" dirty="0"/>
            </a:br>
            <a:r>
              <a:rPr lang="en-US" sz="1764" b="1" dirty="0">
                <a:hlinkClick r:id="rId2"/>
              </a:rPr>
              <a:t>https://www.netmarketshare.com/search-engine-market-share.aspx?qprid=4&amp;qpcustomd=0&amp;qptimeframe=Y</a:t>
            </a:r>
            <a:r>
              <a:rPr lang="en-US" sz="1764" b="1" dirty="0"/>
              <a:t> </a:t>
            </a:r>
          </a:p>
        </p:txBody>
      </p:sp>
      <p:pic>
        <p:nvPicPr>
          <p:cNvPr id="4" name="Picture 3">
            <a:extLst>
              <a:ext uri="{FF2B5EF4-FFF2-40B4-BE49-F238E27FC236}">
                <a16:creationId xmlns:a16="http://schemas.microsoft.com/office/drawing/2014/main" id="{EDE326C6-DBA3-479F-813D-FEA5A651B4FB}"/>
              </a:ext>
            </a:extLst>
          </p:cNvPr>
          <p:cNvPicPr>
            <a:picLocks noChangeAspect="1"/>
          </p:cNvPicPr>
          <p:nvPr/>
        </p:nvPicPr>
        <p:blipFill rotWithShape="1">
          <a:blip r:embed="rId3"/>
          <a:srcRect l="27323" t="26190" r="6913" b="30723"/>
          <a:stretch/>
        </p:blipFill>
        <p:spPr>
          <a:xfrm>
            <a:off x="486359" y="1951037"/>
            <a:ext cx="9420727" cy="4114800"/>
          </a:xfrm>
          <a:prstGeom prst="rect">
            <a:avLst/>
          </a:prstGeom>
        </p:spPr>
      </p:pic>
    </p:spTree>
    <p:extLst>
      <p:ext uri="{BB962C8B-B14F-4D97-AF65-F5344CB8AC3E}">
        <p14:creationId xmlns:p14="http://schemas.microsoft.com/office/powerpoint/2010/main" val="285163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63563"/>
            <a:ext cx="8866187" cy="1473200"/>
          </a:xfrm>
        </p:spPr>
        <p:txBody>
          <a:bodyPr/>
          <a:lstStyle/>
          <a:p>
            <a:r>
              <a:rPr lang="en-US" dirty="0"/>
              <a:t>What Google faces</a:t>
            </a:r>
          </a:p>
        </p:txBody>
      </p:sp>
      <p:sp>
        <p:nvSpPr>
          <p:cNvPr id="3" name="Content Placeholder 2"/>
          <p:cNvSpPr>
            <a:spLocks noGrp="1"/>
          </p:cNvSpPr>
          <p:nvPr>
            <p:ph idx="1"/>
          </p:nvPr>
        </p:nvSpPr>
        <p:spPr>
          <a:xfrm>
            <a:off x="604838" y="1189037"/>
            <a:ext cx="8866187" cy="4787900"/>
          </a:xfrm>
        </p:spPr>
        <p:txBody>
          <a:bodyPr/>
          <a:lstStyle/>
          <a:p>
            <a:r>
              <a:rPr lang="en-US" sz="2400" dirty="0"/>
              <a:t>Possible slower growth putting pressure on stock price.</a:t>
            </a:r>
          </a:p>
          <a:p>
            <a:r>
              <a:rPr lang="en-US" sz="2400" dirty="0"/>
              <a:t>Need to pursue large, risky new markets.</a:t>
            </a:r>
          </a:p>
          <a:p>
            <a:r>
              <a:rPr lang="en-US" sz="2400" dirty="0"/>
              <a:t>Google has been investigated for anti-trust violations. </a:t>
            </a:r>
          </a:p>
          <a:p>
            <a:r>
              <a:rPr lang="en-US" sz="2400" dirty="0"/>
              <a:t>Investing heavily in methods to promote wider Internet access.</a:t>
            </a:r>
          </a:p>
          <a:p>
            <a:r>
              <a:rPr lang="en-US" sz="2400" dirty="0"/>
              <a:t>Google Glass has struggled to achieve consumer acceptance.</a:t>
            </a:r>
          </a:p>
          <a:p>
            <a:r>
              <a:rPr lang="en-US" sz="2400" dirty="0"/>
              <a:t>Android Pay is looking to allow phones to replace the “stuff” inside your wallet.</a:t>
            </a:r>
          </a:p>
          <a:p>
            <a:r>
              <a:rPr lang="en-US" sz="2400" dirty="0"/>
              <a:t>Google’s success in social media has been mixed with its two biggest success (YouTube and Blogger) being acquired from other firms.</a:t>
            </a:r>
          </a:p>
        </p:txBody>
      </p:sp>
    </p:spTree>
    <p:extLst>
      <p:ext uri="{BB962C8B-B14F-4D97-AF65-F5344CB8AC3E}">
        <p14:creationId xmlns:p14="http://schemas.microsoft.com/office/powerpoint/2010/main" val="126511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How is Alphabet/Google using “Data and Analytics”, “Machine Learning” and “Artificial Intelligence” to create and maintain “Competitive Advantage”?</a:t>
            </a:r>
            <a:endParaRPr lang="en-US" sz="2800" b="1" dirty="0"/>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54093386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How is Alphabet/Google using “Data and Analytics”, “Machine Learning” and “Artificial Intelligence” to create and maintain “Competitive Advantage”?</a:t>
            </a:r>
          </a:p>
          <a:p>
            <a:pPr lvl="1"/>
            <a:r>
              <a:rPr lang="en-US" sz="2600" b="1" dirty="0"/>
              <a:t>Platform – Tensor Flow</a:t>
            </a:r>
          </a:p>
          <a:p>
            <a:pPr lvl="1"/>
            <a:r>
              <a:rPr lang="en-US" sz="2600" b="1" dirty="0"/>
              <a:t>Google Analytics</a:t>
            </a:r>
          </a:p>
          <a:p>
            <a:pPr lvl="1"/>
            <a:r>
              <a:rPr lang="en-US" sz="2600" b="1" dirty="0"/>
              <a:t>Google Assistance</a:t>
            </a:r>
          </a:p>
          <a:p>
            <a:pPr lvl="1"/>
            <a:r>
              <a:rPr lang="en-US" sz="2600" b="1" dirty="0"/>
              <a:t>Waymo</a:t>
            </a:r>
          </a:p>
          <a:p>
            <a:pPr lvl="1"/>
            <a:r>
              <a:rPr lang="en-US" sz="2600" b="1" dirty="0"/>
              <a:t>Waze</a:t>
            </a:r>
          </a:p>
          <a:p>
            <a:pPr marL="0" indent="0">
              <a:buNone/>
            </a:pP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35667955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How are competitors using “Data and Analytics”, “Machine Learning” and “Artificial Intelligence” to gain “Competitive Advantage” over Alphabet/Google?</a:t>
            </a:r>
            <a:endParaRPr lang="en-US" sz="2800" b="1" dirty="0"/>
          </a:p>
        </p:txBody>
      </p:sp>
    </p:spTree>
    <p:extLst>
      <p:ext uri="{BB962C8B-B14F-4D97-AF65-F5344CB8AC3E}">
        <p14:creationId xmlns:p14="http://schemas.microsoft.com/office/powerpoint/2010/main" val="160812226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800" dirty="0"/>
              <a:t>How are competitors using “Data and Analytics”, “Machine Learning” and “Artificial Intelligence” to gain “Competitive Advantage” over Alphabet/Google?</a:t>
            </a:r>
          </a:p>
          <a:p>
            <a:pPr lvl="1"/>
            <a:r>
              <a:rPr lang="en-US" sz="2600" b="1" dirty="0"/>
              <a:t>Self-driving cars</a:t>
            </a:r>
          </a:p>
          <a:p>
            <a:pPr lvl="1"/>
            <a:r>
              <a:rPr lang="en-US" sz="2600" b="1" dirty="0"/>
              <a:t>Facebook – more data profiling for each user</a:t>
            </a:r>
          </a:p>
          <a:p>
            <a:pPr lvl="2"/>
            <a:r>
              <a:rPr lang="en-US" sz="2400" b="1" dirty="0"/>
              <a:t>Specific &amp; precise</a:t>
            </a:r>
          </a:p>
          <a:p>
            <a:pPr lvl="2"/>
            <a:r>
              <a:rPr lang="en-US" sz="2400" b="1" dirty="0"/>
              <a:t>“One-stop shop”</a:t>
            </a:r>
          </a:p>
          <a:p>
            <a:pPr lvl="1"/>
            <a:r>
              <a:rPr lang="en-US" sz="2600" b="1" dirty="0"/>
              <a:t>Uber – everything</a:t>
            </a:r>
          </a:p>
          <a:p>
            <a:pPr lvl="1"/>
            <a:r>
              <a:rPr lang="en-US" sz="2600" b="1" dirty="0"/>
              <a:t>Amazon – search?</a:t>
            </a:r>
          </a:p>
          <a:p>
            <a:pPr lvl="1"/>
            <a:r>
              <a:rPr lang="en-US" sz="2600" b="1" dirty="0"/>
              <a:t>eBay – image search?</a:t>
            </a:r>
          </a:p>
        </p:txBody>
      </p:sp>
    </p:spTree>
    <p:extLst>
      <p:ext uri="{BB962C8B-B14F-4D97-AF65-F5344CB8AC3E}">
        <p14:creationId xmlns:p14="http://schemas.microsoft.com/office/powerpoint/2010/main" val="159486409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1600" dirty="0"/>
              <a:t>How do the Market Capitalization (recent value), Revenue (most recent year), Revenue Growth Rates (5 yr. growth rate), Gross Profit Margins (5 yr. avg.), Net Profit Margins (5 yr. avg.) and Stock Price Comparison for the Last 5 Years compare for Alphabet/Google, Facebook, Microsoft, Baidu, and Amazon? See Financial Results at </a:t>
            </a:r>
            <a:r>
              <a:rPr lang="en-US" sz="1600" b="1" u="sng" dirty="0">
                <a:hlinkClick r:id="rId3"/>
              </a:rPr>
              <a:t>www.reuters.com/finance</a:t>
            </a:r>
            <a:r>
              <a:rPr lang="en-US" sz="1600" dirty="0"/>
              <a:t> and previous cases in this course.</a:t>
            </a:r>
            <a:endParaRPr lang="en-US" sz="1600" b="1" dirty="0"/>
          </a:p>
        </p:txBody>
      </p:sp>
    </p:spTree>
    <p:extLst>
      <p:ext uri="{BB962C8B-B14F-4D97-AF65-F5344CB8AC3E}">
        <p14:creationId xmlns:p14="http://schemas.microsoft.com/office/powerpoint/2010/main" val="141784081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925" y="-207963"/>
            <a:ext cx="8866187" cy="1473200"/>
          </a:xfrm>
        </p:spPr>
        <p:txBody>
          <a:bodyPr/>
          <a:lstStyle/>
          <a:p>
            <a:r>
              <a:rPr lang="en-US" sz="3200" dirty="0"/>
              <a:t>Alphabet, Amazon, Baidu, </a:t>
            </a:r>
            <a:br>
              <a:rPr lang="en-US" sz="3200" dirty="0"/>
            </a:br>
            <a:r>
              <a:rPr lang="en-US" sz="3200" dirty="0"/>
              <a:t>Facebook, Microsoft Financials</a:t>
            </a:r>
          </a:p>
        </p:txBody>
      </p:sp>
      <p:graphicFrame>
        <p:nvGraphicFramePr>
          <p:cNvPr id="4" name="Table 3"/>
          <p:cNvGraphicFramePr>
            <a:graphicFrameLocks noGrp="1"/>
          </p:cNvGraphicFramePr>
          <p:nvPr>
            <p:extLst>
              <p:ext uri="{D42A27DB-BD31-4B8C-83A1-F6EECF244321}">
                <p14:modId xmlns:p14="http://schemas.microsoft.com/office/powerpoint/2010/main" val="3900610548"/>
              </p:ext>
            </p:extLst>
          </p:nvPr>
        </p:nvGraphicFramePr>
        <p:xfrm>
          <a:off x="79375" y="1427528"/>
          <a:ext cx="9917110" cy="6009909"/>
        </p:xfrm>
        <a:graphic>
          <a:graphicData uri="http://schemas.openxmlformats.org/drawingml/2006/table">
            <a:tbl>
              <a:tblPr firstRow="1" bandRow="1">
                <a:tableStyleId>{5C22544A-7EE6-4342-B048-85BDC9FD1C3A}</a:tableStyleId>
              </a:tblPr>
              <a:tblGrid>
                <a:gridCol w="2550002">
                  <a:extLst>
                    <a:ext uri="{9D8B030D-6E8A-4147-A177-3AD203B41FA5}">
                      <a16:colId xmlns:a16="http://schemas.microsoft.com/office/drawing/2014/main" val="20000"/>
                    </a:ext>
                  </a:extLst>
                </a:gridCol>
                <a:gridCol w="1427825">
                  <a:extLst>
                    <a:ext uri="{9D8B030D-6E8A-4147-A177-3AD203B41FA5}">
                      <a16:colId xmlns:a16="http://schemas.microsoft.com/office/drawing/2014/main" val="1762778821"/>
                    </a:ext>
                  </a:extLst>
                </a:gridCol>
                <a:gridCol w="1403208">
                  <a:extLst>
                    <a:ext uri="{9D8B030D-6E8A-4147-A177-3AD203B41FA5}">
                      <a16:colId xmlns:a16="http://schemas.microsoft.com/office/drawing/2014/main" val="2970991044"/>
                    </a:ext>
                  </a:extLst>
                </a:gridCol>
                <a:gridCol w="1512025">
                  <a:extLst>
                    <a:ext uri="{9D8B030D-6E8A-4147-A177-3AD203B41FA5}">
                      <a16:colId xmlns:a16="http://schemas.microsoft.com/office/drawing/2014/main" val="604249400"/>
                    </a:ext>
                  </a:extLst>
                </a:gridCol>
                <a:gridCol w="1512025">
                  <a:extLst>
                    <a:ext uri="{9D8B030D-6E8A-4147-A177-3AD203B41FA5}">
                      <a16:colId xmlns:a16="http://schemas.microsoft.com/office/drawing/2014/main" val="4253854429"/>
                    </a:ext>
                  </a:extLst>
                </a:gridCol>
                <a:gridCol w="1512025">
                  <a:extLst>
                    <a:ext uri="{9D8B030D-6E8A-4147-A177-3AD203B41FA5}">
                      <a16:colId xmlns:a16="http://schemas.microsoft.com/office/drawing/2014/main" val="20001"/>
                    </a:ext>
                  </a:extLst>
                </a:gridCol>
              </a:tblGrid>
              <a:tr h="792038">
                <a:tc>
                  <a:txBody>
                    <a:bodyPr/>
                    <a:lstStyle/>
                    <a:p>
                      <a:r>
                        <a:rPr lang="en-US" sz="1800" b="1" dirty="0"/>
                        <a:t>Financial Metric</a:t>
                      </a:r>
                    </a:p>
                  </a:txBody>
                  <a:tcPr marL="100796" marR="100796" marT="50398" marB="50398"/>
                </a:tc>
                <a:tc>
                  <a:txBody>
                    <a:bodyPr/>
                    <a:lstStyle/>
                    <a:p>
                      <a:pPr algn="ctr"/>
                      <a:r>
                        <a:rPr lang="en-US" sz="1800" b="1" dirty="0"/>
                        <a:t>Alphabet</a:t>
                      </a:r>
                    </a:p>
                  </a:txBody>
                  <a:tcPr marL="100796" marR="100796" marT="50398" marB="50398"/>
                </a:tc>
                <a:tc>
                  <a:txBody>
                    <a:bodyPr/>
                    <a:lstStyle/>
                    <a:p>
                      <a:pPr algn="ctr"/>
                      <a:r>
                        <a:rPr lang="en-US" sz="1800" b="1" dirty="0"/>
                        <a:t>Amazon</a:t>
                      </a:r>
                    </a:p>
                  </a:txBody>
                  <a:tcPr marL="100796" marR="100796" marT="50398" marB="50398"/>
                </a:tc>
                <a:tc>
                  <a:txBody>
                    <a:bodyPr/>
                    <a:lstStyle/>
                    <a:p>
                      <a:pPr algn="ctr"/>
                      <a:r>
                        <a:rPr lang="en-US" sz="1800" b="1" dirty="0"/>
                        <a:t>Baidu</a:t>
                      </a:r>
                    </a:p>
                  </a:txBody>
                  <a:tcPr marL="100796" marR="100796" marT="50398" marB="50398"/>
                </a:tc>
                <a:tc>
                  <a:txBody>
                    <a:bodyPr/>
                    <a:lstStyle/>
                    <a:p>
                      <a:pPr algn="ctr"/>
                      <a:r>
                        <a:rPr lang="en-US" sz="1800" b="1" dirty="0"/>
                        <a:t>Facebook</a:t>
                      </a:r>
                    </a:p>
                  </a:txBody>
                  <a:tcPr marL="100796" marR="100796" marT="50398" marB="50398"/>
                </a:tc>
                <a:tc>
                  <a:txBody>
                    <a:bodyPr/>
                    <a:lstStyle/>
                    <a:p>
                      <a:pPr algn="ctr"/>
                      <a:r>
                        <a:rPr lang="en-US" sz="1800" b="1" dirty="0"/>
                        <a:t>Microsoft</a:t>
                      </a:r>
                    </a:p>
                  </a:txBody>
                  <a:tcPr marL="100796" marR="100796" marT="50398" marB="50398"/>
                </a:tc>
                <a:extLst>
                  <a:ext uri="{0D108BD9-81ED-4DB2-BD59-A6C34878D82A}">
                    <a16:rowId xmlns:a16="http://schemas.microsoft.com/office/drawing/2014/main" val="10000"/>
                  </a:ext>
                </a:extLst>
              </a:tr>
              <a:tr h="573283">
                <a:tc>
                  <a:txBody>
                    <a:bodyPr/>
                    <a:lstStyle/>
                    <a:p>
                      <a:r>
                        <a:rPr lang="en-US" sz="1800" b="1" dirty="0"/>
                        <a:t>Market Capitalization (Now)</a:t>
                      </a:r>
                    </a:p>
                  </a:txBody>
                  <a:tcPr marL="100796" marR="100796" marT="50398" marB="50398"/>
                </a:tc>
                <a:tc>
                  <a:txBody>
                    <a:bodyPr/>
                    <a:lstStyle/>
                    <a:p>
                      <a:pPr algn="r"/>
                      <a:r>
                        <a:rPr lang="en-US" sz="1800" b="1" dirty="0"/>
                        <a:t>$760 B</a:t>
                      </a:r>
                    </a:p>
                  </a:txBody>
                  <a:tcPr marL="100796" marR="100796" marT="50398" marB="50398"/>
                </a:tc>
                <a:tc>
                  <a:txBody>
                    <a:bodyPr/>
                    <a:lstStyle/>
                    <a:p>
                      <a:pPr algn="r"/>
                      <a:r>
                        <a:rPr lang="en-US" sz="1800" b="1" dirty="0"/>
                        <a:t>$853 B</a:t>
                      </a:r>
                    </a:p>
                  </a:txBody>
                  <a:tcPr marL="100796" marR="100796" marT="50398" marB="50398"/>
                </a:tc>
                <a:tc>
                  <a:txBody>
                    <a:bodyPr/>
                    <a:lstStyle/>
                    <a:p>
                      <a:pPr algn="r"/>
                      <a:r>
                        <a:rPr lang="en-US" sz="1800" b="1" dirty="0"/>
                        <a:t>$67 B</a:t>
                      </a:r>
                    </a:p>
                  </a:txBody>
                  <a:tcPr marL="100796" marR="100796" marT="50398" marB="50398"/>
                </a:tc>
                <a:tc>
                  <a:txBody>
                    <a:bodyPr/>
                    <a:lstStyle/>
                    <a:p>
                      <a:pPr algn="r"/>
                      <a:r>
                        <a:rPr lang="en-US" sz="1800" b="1" dirty="0"/>
                        <a:t>$432 B</a:t>
                      </a:r>
                    </a:p>
                  </a:txBody>
                  <a:tcPr marL="100796" marR="100796" marT="50398" marB="50398"/>
                </a:tc>
                <a:tc>
                  <a:txBody>
                    <a:bodyPr/>
                    <a:lstStyle/>
                    <a:p>
                      <a:pPr algn="r"/>
                      <a:r>
                        <a:rPr lang="en-US" sz="1800" b="1" dirty="0"/>
                        <a:t>$859 B</a:t>
                      </a:r>
                    </a:p>
                  </a:txBody>
                  <a:tcPr marL="100796" marR="100796" marT="50398" marB="50398"/>
                </a:tc>
                <a:extLst>
                  <a:ext uri="{0D108BD9-81ED-4DB2-BD59-A6C34878D82A}">
                    <a16:rowId xmlns:a16="http://schemas.microsoft.com/office/drawing/2014/main" val="10001"/>
                  </a:ext>
                </a:extLst>
              </a:tr>
              <a:tr h="573283">
                <a:tc>
                  <a:txBody>
                    <a:bodyPr/>
                    <a:lstStyle/>
                    <a:p>
                      <a:r>
                        <a:rPr lang="en-US" sz="1800" b="1" dirty="0"/>
                        <a:t>Revenue (2017)</a:t>
                      </a:r>
                    </a:p>
                  </a:txBody>
                  <a:tcPr marL="100796" marR="100796" marT="50398" marB="50398"/>
                </a:tc>
                <a:tc>
                  <a:txBody>
                    <a:bodyPr/>
                    <a:lstStyle/>
                    <a:p>
                      <a:pPr algn="r"/>
                      <a:r>
                        <a:rPr lang="en-US" sz="1800" b="1" dirty="0"/>
                        <a:t>$110 B</a:t>
                      </a:r>
                    </a:p>
                  </a:txBody>
                  <a:tcPr marL="100796" marR="100796" marT="50398" marB="50398"/>
                </a:tc>
                <a:tc>
                  <a:txBody>
                    <a:bodyPr/>
                    <a:lstStyle/>
                    <a:p>
                      <a:pPr algn="r"/>
                      <a:r>
                        <a:rPr lang="en-US" sz="1800" b="1" dirty="0"/>
                        <a:t>$177 B</a:t>
                      </a:r>
                    </a:p>
                  </a:txBody>
                  <a:tcPr marL="100796" marR="100796" marT="50398" marB="50398"/>
                </a:tc>
                <a:tc>
                  <a:txBody>
                    <a:bodyPr/>
                    <a:lstStyle/>
                    <a:p>
                      <a:pPr algn="r"/>
                      <a:r>
                        <a:rPr lang="en-US" sz="1800" b="1" dirty="0"/>
                        <a:t>$84 B</a:t>
                      </a:r>
                    </a:p>
                  </a:txBody>
                  <a:tcPr marL="100796" marR="100796" marT="50398" marB="50398"/>
                </a:tc>
                <a:tc>
                  <a:txBody>
                    <a:bodyPr/>
                    <a:lstStyle/>
                    <a:p>
                      <a:pPr algn="r"/>
                      <a:r>
                        <a:rPr lang="en-US" sz="1800" b="1" dirty="0"/>
                        <a:t>$40 B</a:t>
                      </a:r>
                    </a:p>
                  </a:txBody>
                  <a:tcPr marL="100796" marR="100796" marT="50398" marB="50398"/>
                </a:tc>
                <a:tc>
                  <a:txBody>
                    <a:bodyPr/>
                    <a:lstStyle/>
                    <a:p>
                      <a:pPr algn="r"/>
                      <a:r>
                        <a:rPr lang="en-US" sz="1800" b="1" dirty="0"/>
                        <a:t>$110 B</a:t>
                      </a:r>
                    </a:p>
                  </a:txBody>
                  <a:tcPr marL="100796" marR="100796" marT="50398" marB="50398"/>
                </a:tc>
                <a:extLst>
                  <a:ext uri="{0D108BD9-81ED-4DB2-BD59-A6C34878D82A}">
                    <a16:rowId xmlns:a16="http://schemas.microsoft.com/office/drawing/2014/main" val="10002"/>
                  </a:ext>
                </a:extLst>
              </a:tr>
              <a:tr h="573283">
                <a:tc>
                  <a:txBody>
                    <a:bodyPr/>
                    <a:lstStyle/>
                    <a:p>
                      <a:r>
                        <a:rPr lang="en-US" sz="1800" b="1" dirty="0"/>
                        <a:t>Revenue Growth Rate (5 </a:t>
                      </a:r>
                      <a:r>
                        <a:rPr lang="en-US" sz="1800" b="1" dirty="0" err="1"/>
                        <a:t>yr</a:t>
                      </a:r>
                      <a:r>
                        <a:rPr lang="en-US" sz="1800" b="1" dirty="0"/>
                        <a:t> </a:t>
                      </a:r>
                      <a:r>
                        <a:rPr lang="en-US" sz="1800" b="1" dirty="0" err="1"/>
                        <a:t>avg</a:t>
                      </a:r>
                      <a:r>
                        <a:rPr lang="en-US" sz="1800" b="1" dirty="0"/>
                        <a:t>)</a:t>
                      </a:r>
                    </a:p>
                  </a:txBody>
                  <a:tcPr marL="100796" marR="100796" marT="50398" marB="50398"/>
                </a:tc>
                <a:tc>
                  <a:txBody>
                    <a:bodyPr/>
                    <a:lstStyle/>
                    <a:p>
                      <a:pPr algn="r"/>
                      <a:r>
                        <a:rPr lang="en-US" sz="1800" b="1" dirty="0"/>
                        <a:t>19%</a:t>
                      </a:r>
                    </a:p>
                  </a:txBody>
                  <a:tcPr marL="100796" marR="100796" marT="50398" marB="50398"/>
                </a:tc>
                <a:tc>
                  <a:txBody>
                    <a:bodyPr/>
                    <a:lstStyle/>
                    <a:p>
                      <a:pPr algn="r"/>
                      <a:r>
                        <a:rPr lang="en-US" sz="1800" b="1" dirty="0"/>
                        <a:t>23%</a:t>
                      </a:r>
                    </a:p>
                  </a:txBody>
                  <a:tcPr marL="100796" marR="100796" marT="50398" marB="50398"/>
                </a:tc>
                <a:tc>
                  <a:txBody>
                    <a:bodyPr/>
                    <a:lstStyle/>
                    <a:p>
                      <a:pPr algn="r"/>
                      <a:r>
                        <a:rPr lang="en-US" sz="1800" b="1" dirty="0"/>
                        <a:t>37%</a:t>
                      </a:r>
                    </a:p>
                  </a:txBody>
                  <a:tcPr marL="100796" marR="100796" marT="50398" marB="50398"/>
                </a:tc>
                <a:tc>
                  <a:txBody>
                    <a:bodyPr/>
                    <a:lstStyle/>
                    <a:p>
                      <a:pPr algn="r"/>
                      <a:r>
                        <a:rPr lang="en-US" sz="1800" b="1" dirty="0"/>
                        <a:t>49%</a:t>
                      </a:r>
                    </a:p>
                  </a:txBody>
                  <a:tcPr marL="100796" marR="100796" marT="50398" marB="50398"/>
                </a:tc>
                <a:tc>
                  <a:txBody>
                    <a:bodyPr/>
                    <a:lstStyle/>
                    <a:p>
                      <a:pPr algn="r"/>
                      <a:r>
                        <a:rPr lang="en-US" sz="1800" b="1" dirty="0"/>
                        <a:t>4%</a:t>
                      </a:r>
                    </a:p>
                  </a:txBody>
                  <a:tcPr marL="100796" marR="100796" marT="50398" marB="50398"/>
                </a:tc>
                <a:extLst>
                  <a:ext uri="{0D108BD9-81ED-4DB2-BD59-A6C34878D82A}">
                    <a16:rowId xmlns:a16="http://schemas.microsoft.com/office/drawing/2014/main" val="10003"/>
                  </a:ext>
                </a:extLst>
              </a:tr>
              <a:tr h="573283">
                <a:tc>
                  <a:txBody>
                    <a:bodyPr/>
                    <a:lstStyle/>
                    <a:p>
                      <a:r>
                        <a:rPr lang="en-US" sz="1800" b="1" dirty="0"/>
                        <a:t>Gross Profit Margin (5 </a:t>
                      </a:r>
                      <a:r>
                        <a:rPr lang="en-US" sz="1800" b="1" dirty="0" err="1"/>
                        <a:t>yr</a:t>
                      </a:r>
                      <a:r>
                        <a:rPr lang="en-US" sz="1800" b="1" dirty="0"/>
                        <a:t> </a:t>
                      </a:r>
                      <a:r>
                        <a:rPr lang="en-US" sz="1800" b="1" dirty="0" err="1"/>
                        <a:t>avg</a:t>
                      </a:r>
                      <a:r>
                        <a:rPr lang="en-US" sz="1800" b="1" dirty="0"/>
                        <a:t>)</a:t>
                      </a:r>
                    </a:p>
                  </a:txBody>
                  <a:tcPr marL="100796" marR="100796" marT="50398" marB="50398"/>
                </a:tc>
                <a:tc>
                  <a:txBody>
                    <a:bodyPr/>
                    <a:lstStyle/>
                    <a:p>
                      <a:pPr algn="r"/>
                      <a:r>
                        <a:rPr lang="en-US" sz="1800" b="1" dirty="0"/>
                        <a:t>62%</a:t>
                      </a:r>
                    </a:p>
                  </a:txBody>
                  <a:tcPr marL="100796" marR="100796" marT="50398" marB="50398"/>
                </a:tc>
                <a:tc>
                  <a:txBody>
                    <a:bodyPr/>
                    <a:lstStyle/>
                    <a:p>
                      <a:pPr algn="r"/>
                      <a:r>
                        <a:rPr lang="en-US" sz="1800" b="1" dirty="0"/>
                        <a:t>31%</a:t>
                      </a:r>
                    </a:p>
                  </a:txBody>
                  <a:tcPr marL="100796" marR="100796" marT="50398" marB="50398"/>
                </a:tc>
                <a:tc>
                  <a:txBody>
                    <a:bodyPr/>
                    <a:lstStyle/>
                    <a:p>
                      <a:pPr algn="r"/>
                      <a:r>
                        <a:rPr lang="en-US" sz="1800" b="1" dirty="0"/>
                        <a:t>59%</a:t>
                      </a:r>
                    </a:p>
                  </a:txBody>
                  <a:tcPr marL="100796" marR="100796" marT="50398" marB="50398"/>
                </a:tc>
                <a:tc>
                  <a:txBody>
                    <a:bodyPr/>
                    <a:lstStyle/>
                    <a:p>
                      <a:pPr algn="r"/>
                      <a:r>
                        <a:rPr lang="en-US" sz="1800" b="1" dirty="0"/>
                        <a:t>83%</a:t>
                      </a:r>
                    </a:p>
                  </a:txBody>
                  <a:tcPr marL="100796" marR="100796" marT="50398" marB="50398"/>
                </a:tc>
                <a:tc>
                  <a:txBody>
                    <a:bodyPr/>
                    <a:lstStyle/>
                    <a:p>
                      <a:pPr algn="r"/>
                      <a:r>
                        <a:rPr lang="en-US" sz="1800" b="1" dirty="0"/>
                        <a:t>66%</a:t>
                      </a:r>
                    </a:p>
                  </a:txBody>
                  <a:tcPr marL="100796" marR="100796" marT="50398" marB="50398"/>
                </a:tc>
                <a:extLst>
                  <a:ext uri="{0D108BD9-81ED-4DB2-BD59-A6C34878D82A}">
                    <a16:rowId xmlns:a16="http://schemas.microsoft.com/office/drawing/2014/main" val="10004"/>
                  </a:ext>
                </a:extLst>
              </a:tr>
              <a:tr h="898760">
                <a:tc>
                  <a:txBody>
                    <a:bodyPr/>
                    <a:lstStyle/>
                    <a:p>
                      <a:r>
                        <a:rPr lang="en-US" sz="1800" b="1" dirty="0"/>
                        <a:t>Net Profit Margin   (5 </a:t>
                      </a:r>
                      <a:r>
                        <a:rPr lang="en-US" sz="1800" b="1" dirty="0" err="1"/>
                        <a:t>yr</a:t>
                      </a:r>
                      <a:r>
                        <a:rPr lang="en-US" sz="1800" b="1" dirty="0"/>
                        <a:t> </a:t>
                      </a:r>
                      <a:r>
                        <a:rPr lang="en-US" sz="1800" b="1" dirty="0" err="1"/>
                        <a:t>avg</a:t>
                      </a:r>
                      <a:r>
                        <a:rPr lang="en-US" sz="1800" b="1" dirty="0"/>
                        <a:t>)</a:t>
                      </a:r>
                    </a:p>
                  </a:txBody>
                  <a:tcPr marL="100796" marR="100796" marT="50398" marB="50398"/>
                </a:tc>
                <a:tc>
                  <a:txBody>
                    <a:bodyPr/>
                    <a:lstStyle/>
                    <a:p>
                      <a:pPr algn="r"/>
                      <a:r>
                        <a:rPr lang="en-US" sz="1800" b="1" dirty="0"/>
                        <a:t>22%</a:t>
                      </a:r>
                    </a:p>
                  </a:txBody>
                  <a:tcPr marL="100796" marR="100796" marT="50398" marB="50398"/>
                </a:tc>
                <a:tc>
                  <a:txBody>
                    <a:bodyPr/>
                    <a:lstStyle/>
                    <a:p>
                      <a:pPr algn="r"/>
                      <a:r>
                        <a:rPr lang="en-US" sz="1800" b="1" dirty="0"/>
                        <a:t>0.7%</a:t>
                      </a:r>
                    </a:p>
                  </a:txBody>
                  <a:tcPr marL="100796" marR="100796" marT="50398" marB="50398"/>
                </a:tc>
                <a:tc>
                  <a:txBody>
                    <a:bodyPr/>
                    <a:lstStyle/>
                    <a:p>
                      <a:pPr algn="r"/>
                      <a:r>
                        <a:rPr lang="en-US" sz="1800" b="1" dirty="0"/>
                        <a:t>32%</a:t>
                      </a:r>
                    </a:p>
                  </a:txBody>
                  <a:tcPr marL="100796" marR="100796" marT="50398" marB="50398"/>
                </a:tc>
                <a:tc>
                  <a:txBody>
                    <a:bodyPr/>
                    <a:lstStyle/>
                    <a:p>
                      <a:pPr algn="r"/>
                      <a:r>
                        <a:rPr lang="en-US" sz="1800" b="1" dirty="0"/>
                        <a:t>26%</a:t>
                      </a:r>
                    </a:p>
                  </a:txBody>
                  <a:tcPr marL="100796" marR="100796" marT="50398" marB="50398"/>
                </a:tc>
                <a:tc>
                  <a:txBody>
                    <a:bodyPr/>
                    <a:lstStyle/>
                    <a:p>
                      <a:pPr algn="r"/>
                      <a:r>
                        <a:rPr lang="en-US" sz="1800" b="1" dirty="0"/>
                        <a:t>22%</a:t>
                      </a:r>
                    </a:p>
                  </a:txBody>
                  <a:tcPr marL="100796" marR="100796" marT="50398" marB="50398"/>
                </a:tc>
                <a:extLst>
                  <a:ext uri="{0D108BD9-81ED-4DB2-BD59-A6C34878D82A}">
                    <a16:rowId xmlns:a16="http://schemas.microsoft.com/office/drawing/2014/main" val="10007"/>
                  </a:ext>
                </a:extLst>
              </a:tr>
              <a:tr h="898760">
                <a:tc>
                  <a:txBody>
                    <a:bodyPr/>
                    <a:lstStyle/>
                    <a:p>
                      <a:r>
                        <a:rPr lang="en-US" sz="1800" b="1" dirty="0"/>
                        <a:t>Stock Price Change (last 5 years)     </a:t>
                      </a:r>
                    </a:p>
                  </a:txBody>
                  <a:tcPr marL="100796" marR="100796" marT="50398" marB="50398"/>
                </a:tc>
                <a:tc>
                  <a:txBody>
                    <a:bodyPr/>
                    <a:lstStyle/>
                    <a:p>
                      <a:pPr algn="r"/>
                      <a:r>
                        <a:rPr lang="en-US" sz="1800" b="1" dirty="0"/>
                        <a:t>~200%</a:t>
                      </a:r>
                    </a:p>
                  </a:txBody>
                  <a:tcPr marL="100796" marR="100796" marT="50398" marB="50398"/>
                </a:tc>
                <a:tc>
                  <a:txBody>
                    <a:bodyPr/>
                    <a:lstStyle/>
                    <a:p>
                      <a:pPr algn="r"/>
                      <a:r>
                        <a:rPr lang="en-US" sz="1800" b="1" dirty="0"/>
                        <a:t>~400%</a:t>
                      </a:r>
                    </a:p>
                  </a:txBody>
                  <a:tcPr marL="100796" marR="100796" marT="50398" marB="50398"/>
                </a:tc>
                <a:tc>
                  <a:txBody>
                    <a:bodyPr/>
                    <a:lstStyle/>
                    <a:p>
                      <a:pPr algn="r"/>
                      <a:r>
                        <a:rPr lang="en-US" sz="1800" b="1" dirty="0"/>
                        <a:t>~150%</a:t>
                      </a:r>
                    </a:p>
                  </a:txBody>
                  <a:tcPr marL="100796" marR="100796" marT="50398" marB="50398"/>
                </a:tc>
                <a:tc>
                  <a:txBody>
                    <a:bodyPr/>
                    <a:lstStyle/>
                    <a:p>
                      <a:pPr algn="r"/>
                      <a:r>
                        <a:rPr lang="en-US" sz="1800" b="1" dirty="0"/>
                        <a:t>~800%</a:t>
                      </a:r>
                    </a:p>
                  </a:txBody>
                  <a:tcPr marL="100796" marR="100796" marT="50398" marB="50398"/>
                </a:tc>
                <a:tc>
                  <a:txBody>
                    <a:bodyPr/>
                    <a:lstStyle/>
                    <a:p>
                      <a:pPr algn="r"/>
                      <a:r>
                        <a:rPr lang="en-US" sz="1800" b="1" dirty="0"/>
                        <a:t>~210%</a:t>
                      </a:r>
                    </a:p>
                  </a:txBody>
                  <a:tcPr marL="100796" marR="100796" marT="50398" marB="50398"/>
                </a:tc>
                <a:extLst>
                  <a:ext uri="{0D108BD9-81ED-4DB2-BD59-A6C34878D82A}">
                    <a16:rowId xmlns:a16="http://schemas.microsoft.com/office/drawing/2014/main" val="3581884219"/>
                  </a:ext>
                </a:extLst>
              </a:tr>
              <a:tr h="898760">
                <a:tc>
                  <a:txBody>
                    <a:bodyPr/>
                    <a:lstStyle/>
                    <a:p>
                      <a:r>
                        <a:rPr lang="en-US" sz="1800" b="1" dirty="0"/>
                        <a:t>Stock Price Change (last 5 years)</a:t>
                      </a:r>
                    </a:p>
                  </a:txBody>
                  <a:tcPr marL="100796" marR="100796" marT="50398" marB="50398"/>
                </a:tc>
                <a:tc>
                  <a:txBody>
                    <a:bodyPr/>
                    <a:lstStyle/>
                    <a:p>
                      <a:pPr algn="r"/>
                      <a:r>
                        <a:rPr lang="en-US" sz="1800" b="1" dirty="0"/>
                        <a:t>~112%</a:t>
                      </a:r>
                    </a:p>
                  </a:txBody>
                  <a:tcPr marL="100796" marR="100796" marT="50398" marB="50398"/>
                </a:tc>
                <a:tc>
                  <a:txBody>
                    <a:bodyPr/>
                    <a:lstStyle/>
                    <a:p>
                      <a:pPr algn="r"/>
                      <a:r>
                        <a:rPr lang="en-US" sz="1800" b="1" dirty="0"/>
                        <a:t>~373%</a:t>
                      </a:r>
                    </a:p>
                  </a:txBody>
                  <a:tcPr marL="100796" marR="100796" marT="50398" marB="50398"/>
                </a:tc>
                <a:tc>
                  <a:txBody>
                    <a:bodyPr/>
                    <a:lstStyle/>
                    <a:p>
                      <a:pPr algn="r"/>
                      <a:r>
                        <a:rPr lang="en-US" sz="1800" b="1" dirty="0"/>
                        <a:t>~19%</a:t>
                      </a:r>
                    </a:p>
                  </a:txBody>
                  <a:tcPr marL="100796" marR="100796" marT="50398" marB="50398"/>
                </a:tc>
                <a:tc>
                  <a:txBody>
                    <a:bodyPr/>
                    <a:lstStyle/>
                    <a:p>
                      <a:pPr algn="r"/>
                      <a:r>
                        <a:rPr lang="en-US" sz="1800" b="1" dirty="0"/>
                        <a:t>~206%</a:t>
                      </a:r>
                    </a:p>
                  </a:txBody>
                  <a:tcPr marL="100796" marR="100796" marT="50398" marB="50398"/>
                </a:tc>
                <a:tc>
                  <a:txBody>
                    <a:bodyPr/>
                    <a:lstStyle/>
                    <a:p>
                      <a:pPr algn="r"/>
                      <a:r>
                        <a:rPr lang="en-US" sz="1800" b="1" dirty="0"/>
                        <a:t>~196%</a:t>
                      </a:r>
                    </a:p>
                  </a:txBody>
                  <a:tcPr marL="100796" marR="100796" marT="50398" marB="50398"/>
                </a:tc>
                <a:extLst>
                  <a:ext uri="{0D108BD9-81ED-4DB2-BD59-A6C34878D82A}">
                    <a16:rowId xmlns:a16="http://schemas.microsoft.com/office/drawing/2014/main" val="4245555002"/>
                  </a:ext>
                </a:extLst>
              </a:tr>
            </a:tbl>
          </a:graphicData>
        </a:graphic>
      </p:graphicFrame>
    </p:spTree>
    <p:extLst>
      <p:ext uri="{BB962C8B-B14F-4D97-AF65-F5344CB8AC3E}">
        <p14:creationId xmlns:p14="http://schemas.microsoft.com/office/powerpoint/2010/main" val="2931822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925" y="249237"/>
            <a:ext cx="8866187" cy="1473200"/>
          </a:xfrm>
        </p:spPr>
        <p:txBody>
          <a:bodyPr/>
          <a:lstStyle/>
          <a:p>
            <a:r>
              <a:rPr lang="en-US" sz="3200" dirty="0"/>
              <a:t>Alphabet, Amazon, Baidu, </a:t>
            </a:r>
            <a:br>
              <a:rPr lang="en-US" sz="3200" dirty="0"/>
            </a:br>
            <a:r>
              <a:rPr lang="en-US" sz="3200" dirty="0"/>
              <a:t>Facebook, Microsoft Financials</a:t>
            </a:r>
            <a:br>
              <a:rPr lang="en-US" sz="3200" dirty="0"/>
            </a:br>
            <a:r>
              <a:rPr lang="en-US" sz="3200" dirty="0"/>
              <a:t>Stock Price Change Last 5 Years</a:t>
            </a:r>
          </a:p>
        </p:txBody>
      </p:sp>
      <p:pic>
        <p:nvPicPr>
          <p:cNvPr id="3" name="Picture 2">
            <a:extLst>
              <a:ext uri="{FF2B5EF4-FFF2-40B4-BE49-F238E27FC236}">
                <a16:creationId xmlns:a16="http://schemas.microsoft.com/office/drawing/2014/main" id="{1FABEF1F-F32C-47B9-8697-5CAA2A333B16}"/>
              </a:ext>
            </a:extLst>
          </p:cNvPr>
          <p:cNvPicPr>
            <a:picLocks noChangeAspect="1"/>
          </p:cNvPicPr>
          <p:nvPr/>
        </p:nvPicPr>
        <p:blipFill>
          <a:blip r:embed="rId2"/>
          <a:stretch>
            <a:fillRect/>
          </a:stretch>
        </p:blipFill>
        <p:spPr>
          <a:xfrm>
            <a:off x="108730" y="1874837"/>
            <a:ext cx="9918051" cy="4169997"/>
          </a:xfrm>
          <a:prstGeom prst="rect">
            <a:avLst/>
          </a:prstGeom>
        </p:spPr>
      </p:pic>
    </p:spTree>
    <p:extLst>
      <p:ext uri="{BB962C8B-B14F-4D97-AF65-F5344CB8AC3E}">
        <p14:creationId xmlns:p14="http://schemas.microsoft.com/office/powerpoint/2010/main" val="1339285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“Machine Learning”, discuss how Alphabet/Google could succumb to this “Technology Risk”.   Name the “Competitor” and the “Technology Domain” (search, driverless cars or others) that might weaken Alphabet/Google, the “Probability” that it would occur, and the “Impact” (change in Market Capitalization over 1 year) if it did occur.  How would you recommend that Google/Alphabet “Mitigate” this “Risk”?</a:t>
            </a:r>
            <a:endParaRPr lang="en-US" sz="2000" b="1" dirty="0"/>
          </a:p>
        </p:txBody>
      </p:sp>
    </p:spTree>
    <p:extLst>
      <p:ext uri="{BB962C8B-B14F-4D97-AF65-F5344CB8AC3E}">
        <p14:creationId xmlns:p14="http://schemas.microsoft.com/office/powerpoint/2010/main" val="301856286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with (Risk Mgmt)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endParaRPr lang="en-US" altLang="en-US" sz="1600" b="1" dirty="0">
              <a:solidFill>
                <a:schemeClr val="accent5">
                  <a:lumMod val="75000"/>
                </a:schemeClr>
              </a:solidFill>
              <a:ea typeface="ＭＳ Ｐゴシック" panose="020B0600070205080204" pitchFamily="34" charset="-128"/>
            </a:endParaRPr>
          </a:p>
        </p:txBody>
      </p:sp>
      <p:sp>
        <p:nvSpPr>
          <p:cNvPr id="9" name="Right Brace 8">
            <a:extLst>
              <a:ext uri="{FF2B5EF4-FFF2-40B4-BE49-F238E27FC236}">
                <a16:creationId xmlns:a16="http://schemas.microsoft.com/office/drawing/2014/main" id="{31B606BA-BD81-41A2-816B-CC83362D774F}"/>
              </a:ext>
            </a:extLst>
          </p:cNvPr>
          <p:cNvSpPr/>
          <p:nvPr/>
        </p:nvSpPr>
        <p:spPr>
          <a:xfrm>
            <a:off x="5954712" y="1112837"/>
            <a:ext cx="1146048" cy="6248400"/>
          </a:xfrm>
          <a:prstGeom prst="rightBrace">
            <a:avLst/>
          </a:prstGeom>
          <a:ln w="57150">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8D256089-3647-4F2D-8223-4970C22DEF2D}"/>
              </a:ext>
            </a:extLst>
          </p:cNvPr>
          <p:cNvSpPr txBox="1"/>
          <p:nvPr/>
        </p:nvSpPr>
        <p:spPr>
          <a:xfrm>
            <a:off x="7250112" y="2865437"/>
            <a:ext cx="2590800" cy="2677656"/>
          </a:xfrm>
          <a:prstGeom prst="rect">
            <a:avLst/>
          </a:prstGeom>
          <a:noFill/>
        </p:spPr>
        <p:txBody>
          <a:bodyPr wrap="square" rtlCol="0">
            <a:spAutoFit/>
          </a:bodyPr>
          <a:lstStyle/>
          <a:p>
            <a:r>
              <a:rPr lang="en-US" sz="2400" b="1" dirty="0">
                <a:solidFill>
                  <a:schemeClr val="accent5">
                    <a:lumMod val="75000"/>
                  </a:schemeClr>
                </a:solidFill>
              </a:rPr>
              <a:t>All Sections of Final Report in Draft due by Nov 19 (Mon before Thanksgiving) at 9 PM</a:t>
            </a:r>
          </a:p>
        </p:txBody>
      </p:sp>
    </p:spTree>
    <p:extLst>
      <p:ext uri="{BB962C8B-B14F-4D97-AF65-F5344CB8AC3E}">
        <p14:creationId xmlns:p14="http://schemas.microsoft.com/office/powerpoint/2010/main" val="200802059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“Machine Learning”, discuss how Alphabet/Google could succumb to this “Technology Risk”.   Name the “Competitor” and the “Technology Domain” (search, driverless cars or others) that might weaken Alphabet/Google, the “Probability” that it would occur, and the “Impact” (change in Market Capitalization over 1 year) if it did occur.  How would you recommend that Google/Alphabet “Mitigate” this “Risk”?</a:t>
            </a:r>
          </a:p>
          <a:p>
            <a:endParaRPr lang="en-US" sz="2000" dirty="0"/>
          </a:p>
          <a:p>
            <a:pPr lvl="1"/>
            <a:r>
              <a:rPr lang="en-US" sz="1800" b="1" dirty="0"/>
              <a:t>Facebook?</a:t>
            </a:r>
          </a:p>
          <a:p>
            <a:pPr lvl="1"/>
            <a:r>
              <a:rPr lang="en-US" sz="1800" b="1" dirty="0"/>
              <a:t>Amazon?</a:t>
            </a:r>
          </a:p>
          <a:p>
            <a:pPr lvl="1"/>
            <a:r>
              <a:rPr lang="en-US" sz="1800" b="1" dirty="0"/>
              <a:t>Apple?</a:t>
            </a:r>
          </a:p>
        </p:txBody>
      </p:sp>
    </p:spTree>
    <p:extLst>
      <p:ext uri="{BB962C8B-B14F-4D97-AF65-F5344CB8AC3E}">
        <p14:creationId xmlns:p14="http://schemas.microsoft.com/office/powerpoint/2010/main" val="154915894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“International Market Competition”, discuss how Alphabet/Google could succumb to this “Market Risk”.  Name the “Country” and “Competitor” that might weaken Alphabet/Google, the “Probability” that it would occur, and the “Impact” (change in Market Capitalization over 1 year) if it did occur.  How would you recommend that Google/Alphabet “Mitigate” this “Risk”?</a:t>
            </a:r>
            <a:endParaRPr lang="en-US" sz="2000" b="1" dirty="0"/>
          </a:p>
        </p:txBody>
      </p:sp>
    </p:spTree>
    <p:extLst>
      <p:ext uri="{BB962C8B-B14F-4D97-AF65-F5344CB8AC3E}">
        <p14:creationId xmlns:p14="http://schemas.microsoft.com/office/powerpoint/2010/main" val="372263414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“International Market Competition”, discuss how Alphabet/Google could succumb to this “Market Risk”.  Name the “Country” and “Competitor” that might weaken Alphabet/Google, the “Probability” that it would occur, and the “Impact” (change in Market Capitalization over 1 year) if it did occur.  How would you recommend that Google/Alphabet “Mitigate” this “Risk”?</a:t>
            </a:r>
          </a:p>
          <a:p>
            <a:endParaRPr lang="en-US" sz="2000" dirty="0"/>
          </a:p>
          <a:p>
            <a:pPr lvl="1"/>
            <a:r>
              <a:rPr lang="en-US" sz="1800" b="1" dirty="0"/>
              <a:t>Baidu in China?</a:t>
            </a:r>
          </a:p>
          <a:p>
            <a:pPr lvl="1"/>
            <a:r>
              <a:rPr lang="en-US" sz="1800" b="1" dirty="0"/>
              <a:t>Yahoo in Europe?</a:t>
            </a:r>
          </a:p>
        </p:txBody>
      </p:sp>
    </p:spTree>
    <p:extLst>
      <p:ext uri="{BB962C8B-B14F-4D97-AF65-F5344CB8AC3E}">
        <p14:creationId xmlns:p14="http://schemas.microsoft.com/office/powerpoint/2010/main" val="166706338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one “Social Issue” (privacy, government regulation, intellectual property, brand or others), discuss how Alphabet/Google could succumb to this “Social Risk”.  Name the “Country/Region”, “Competitor”, and “Social Issue” that might weaken Alphabet/Google, the “Probability” that it would occur, and the “Impact” (change in Market Capitalization over 1 year) if it occurred.  How would you recommend that Google/Alphabet “Mitigate” this “Risk”?</a:t>
            </a:r>
            <a:endParaRPr lang="en-US" sz="2000" b="1" dirty="0"/>
          </a:p>
        </p:txBody>
      </p:sp>
    </p:spTree>
    <p:extLst>
      <p:ext uri="{BB962C8B-B14F-4D97-AF65-F5344CB8AC3E}">
        <p14:creationId xmlns:p14="http://schemas.microsoft.com/office/powerpoint/2010/main" val="365240444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9712" y="-106363"/>
            <a:ext cx="9448800" cy="1176338"/>
          </a:xfrm>
        </p:spPr>
        <p:txBody>
          <a:bodyPr/>
          <a:lstStyle/>
          <a:p>
            <a:r>
              <a:rPr lang="en-US" altLang="en-US" sz="3600" dirty="0">
                <a:ea typeface="ＭＳ Ｐゴシック" panose="020B0600070205080204" pitchFamily="34" charset="-128"/>
              </a:rPr>
              <a:t>“Google Case”</a:t>
            </a:r>
          </a:p>
        </p:txBody>
      </p:sp>
      <p:sp>
        <p:nvSpPr>
          <p:cNvPr id="8195" name="Rectangle 3"/>
          <p:cNvSpPr>
            <a:spLocks noGrp="1" noChangeArrowheads="1"/>
          </p:cNvSpPr>
          <p:nvPr>
            <p:ph idx="1"/>
          </p:nvPr>
        </p:nvSpPr>
        <p:spPr>
          <a:xfrm>
            <a:off x="925513" y="1417637"/>
            <a:ext cx="8610600" cy="5543550"/>
          </a:xfrm>
        </p:spPr>
        <p:txBody>
          <a:bodyPr/>
          <a:lstStyle/>
          <a:p>
            <a:r>
              <a:rPr lang="en-US" sz="2000" dirty="0"/>
              <a:t>Considering one “Social Issue” (privacy, government regulation, intellectual property, brand or others), discuss how Alphabet/Google could succumb to this “Social Risk”.  Name the “Country/Region”, “Competitor”, and “Social Issue” that might weaken Alphabet/Google, the “Probability” that it would occur, and the “Impact” (change in Market Capitalization over 1 year) if it occurred.  How would you recommend that Google/Alphabet “Mitigate” this “Risk”?</a:t>
            </a:r>
          </a:p>
          <a:p>
            <a:pPr lvl="1"/>
            <a:r>
              <a:rPr lang="en-US" sz="1800" b="1" dirty="0"/>
              <a:t>EU – Anti-trust?</a:t>
            </a:r>
          </a:p>
          <a:p>
            <a:pPr lvl="1"/>
            <a:r>
              <a:rPr lang="en-US" sz="1800" b="1" dirty="0"/>
              <a:t>EU – Privacy?</a:t>
            </a:r>
          </a:p>
          <a:p>
            <a:pPr lvl="1"/>
            <a:r>
              <a:rPr lang="en-US" sz="1800" b="1" dirty="0"/>
              <a:t>Google AI – Government Regulation?</a:t>
            </a:r>
          </a:p>
          <a:p>
            <a:pPr lvl="1"/>
            <a:r>
              <a:rPr lang="en-US" sz="1800" b="1" dirty="0"/>
              <a:t>Google Home – Privacy?</a:t>
            </a:r>
          </a:p>
          <a:p>
            <a:pPr lvl="1"/>
            <a:r>
              <a:rPr lang="en-US" sz="1800" b="1" dirty="0"/>
              <a:t>China – Government Regulation?</a:t>
            </a:r>
          </a:p>
        </p:txBody>
      </p:sp>
    </p:spTree>
    <p:extLst>
      <p:ext uri="{BB962C8B-B14F-4D97-AF65-F5344CB8AC3E}">
        <p14:creationId xmlns:p14="http://schemas.microsoft.com/office/powerpoint/2010/main" val="6586951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 Executive Summary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Should be able to “stand on its own”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Provides an “executive” overview of the entire project</a:t>
            </a:r>
          </a:p>
          <a:p>
            <a:pPr lvl="2" eaLnBrk="1" hangingPunct="1">
              <a:lnSpc>
                <a:spcPct val="90000"/>
              </a:lnSpc>
            </a:pPr>
            <a:r>
              <a:rPr lang="en-US" altLang="en-US" sz="1600" b="1" dirty="0">
                <a:solidFill>
                  <a:schemeClr val="accent5">
                    <a:lumMod val="75000"/>
                  </a:schemeClr>
                </a:solidFill>
                <a:ea typeface="ＭＳ Ｐゴシック" panose="020B0600070205080204" pitchFamily="34" charset="-128"/>
                <a:cs typeface="Times New Roman" panose="02020603050405020304" pitchFamily="18" charset="0"/>
              </a:rPr>
              <a:t>What are the important points that an executive would need to know?</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The best summaries effectively balance details with a concise writing style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7529737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620712" y="1036637"/>
            <a:ext cx="9067800"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2: Introduction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Keep it short – 2-3 sentences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Only 2 objectives: provide a little context for the project and pique interest to read on</a:t>
            </a:r>
          </a:p>
          <a:p>
            <a:pPr marL="0"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3: Client Organization and Description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Give some idea of the size of the organization: number of employees, number of locations, etc.</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Client Contact name and contact information</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6: IS/IT Solution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If solution has changed throughout semester, make reference to the original solution concept and then describe current/latest solution concept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7: Methodology</a:t>
            </a:r>
          </a:p>
          <a:p>
            <a:pPr marL="671512" lvl="1" indent="-285750" eaLnBrk="1" hangingPunct="1">
              <a:lnSpc>
                <a:spcPct val="90000"/>
              </a:lnSpc>
            </a:pP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Brief</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description of </a:t>
            </a:r>
            <a:r>
              <a:rPr lang="en-US" altLang="en-US" sz="1800" b="1" u="sng" dirty="0">
                <a:solidFill>
                  <a:schemeClr val="accent5">
                    <a:lumMod val="75000"/>
                  </a:schemeClr>
                </a:solidFill>
                <a:ea typeface="ＭＳ Ｐゴシック" panose="020B0600070205080204" pitchFamily="34" charset="-128"/>
                <a:cs typeface="Times New Roman" panose="02020603050405020304" pitchFamily="18" charset="0"/>
              </a:rPr>
              <a:t>how</a:t>
            </a: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 each major aspect of project was done e.g. a cost benefit analysis focused on NPV and IRR was used to assess financial viability of the project.  Don’t’ be repetitive with subject section</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project/client selection, requirements, development methodology, financial viability, project management, implementation methodology, and client feedback method</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169317018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849312" y="1112837"/>
            <a:ext cx="8904287"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8: IS/IT Requirements</a:t>
            </a:r>
          </a:p>
          <a:p>
            <a:pPr marL="671512" lvl="1" indent="-28575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Categorize both Functional and Non-Functional Requirements</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9:  IS/IT Design and Development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Use-Case Summary (part of narrative) and Use-Case Diagram</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 Flow Diagram (logic that connect back-end with front-end)</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Back-end Design including Data Work Flow and Database Design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Front-end Design including Mock-ups, Wireframes, Screen Shots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Working System including link to working system or prototype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Access to Code in Code Repository</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Test Plan(s) and Test Results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Narrative of All Design and Development</a:t>
            </a:r>
          </a:p>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10: Cost Benefit Analysis with Risk Management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Excel Sheets for CBA and Risk Management into one Excel Workbook</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Combine the CBA and Risk Management into one Narrative</a:t>
            </a:r>
          </a:p>
          <a:p>
            <a:pPr marL="14287" indent="0" eaLnBrk="1" hangingPunct="1">
              <a:lnSpc>
                <a:spcPct val="90000"/>
              </a:lnSpc>
              <a:buNone/>
            </a:pPr>
            <a:endParaRPr lang="en-US" altLang="en-US" sz="2400" b="1" dirty="0">
              <a:solidFill>
                <a:schemeClr val="accent5">
                  <a:lumMod val="75000"/>
                </a:schemeClr>
              </a:solidFill>
              <a:ea typeface="ＭＳ Ｐゴシック" panose="020B0600070205080204" pitchFamily="34" charset="-128"/>
            </a:endParaRPr>
          </a:p>
        </p:txBody>
      </p:sp>
    </p:spTree>
    <p:extLst>
      <p:ext uri="{BB962C8B-B14F-4D97-AF65-F5344CB8AC3E}">
        <p14:creationId xmlns:p14="http://schemas.microsoft.com/office/powerpoint/2010/main" val="24607085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3" y="1544637"/>
            <a:ext cx="8686800" cy="5207000"/>
          </a:xfrm>
        </p:spPr>
        <p:txBody>
          <a:bodyPr/>
          <a:lstStyle/>
          <a:p>
            <a:pPr marL="14287" indent="0" eaLnBrk="1" hangingPunct="1">
              <a:lnSpc>
                <a:spcPct val="90000"/>
              </a:lnSpc>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11: Project Management/Resource/Schedule</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reference to separate Gantter project plan</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Include screenshot showing entire project in report</a:t>
            </a:r>
          </a:p>
          <a:p>
            <a:pPr marL="728662" lvl="1" indent="-342900"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Summary of major project phases including the duration, work effort, costs for each phase. Can be organized into a summary table	</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12: Post-Turnover Plan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Installation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Training</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Documentation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Future support and maintenance plan      	</a:t>
            </a:r>
          </a:p>
        </p:txBody>
      </p:sp>
    </p:spTree>
    <p:extLst>
      <p:ext uri="{BB962C8B-B14F-4D97-AF65-F5344CB8AC3E}">
        <p14:creationId xmlns:p14="http://schemas.microsoft.com/office/powerpoint/2010/main" val="23593052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dirty="0">
                <a:ea typeface="ＭＳ Ｐゴシック" panose="020B0600070205080204" pitchFamily="34" charset="-128"/>
              </a:rPr>
              <a:t>Managing IT Resources: ITWS 4310</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925512" y="1392237"/>
            <a:ext cx="8675687" cy="5207000"/>
          </a:xfrm>
        </p:spPr>
        <p:txBody>
          <a:bodyPr/>
          <a:lstStyle/>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13: Results and Client Feedback</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Specify what functionality was delivered when</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Results showing that the System meets the “Requirements” or not</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Client Feedback</a:t>
            </a:r>
          </a:p>
          <a:p>
            <a:pPr eaLnBrk="1" hangingPunct="1">
              <a:lnSpc>
                <a:spcPct val="90000"/>
              </a:lnSpc>
              <a:buFontTx/>
              <a:buNone/>
            </a:pPr>
            <a:r>
              <a:rPr lang="en-US" altLang="en-US" sz="2000" b="1" dirty="0">
                <a:solidFill>
                  <a:schemeClr val="accent5">
                    <a:lumMod val="75000"/>
                  </a:schemeClr>
                </a:solidFill>
                <a:ea typeface="ＭＳ Ｐゴシック" panose="020B0600070205080204" pitchFamily="34" charset="-128"/>
                <a:cs typeface="Times New Roman" panose="02020603050405020304" pitchFamily="18" charset="0"/>
              </a:rPr>
              <a:t>Section 14: Conclusions</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were the “lessons learned” by the team</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worked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didn’t work well</a:t>
            </a:r>
          </a:p>
          <a:p>
            <a:pPr lvl="2"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What would you do differently “next time”</a:t>
            </a:r>
          </a:p>
          <a:p>
            <a:pPr lvl="1" eaLnBrk="1" hangingPunct="1">
              <a:lnSpc>
                <a:spcPct val="90000"/>
              </a:lnSpc>
            </a:pPr>
            <a:r>
              <a:rPr lang="en-US" altLang="en-US" sz="1800" b="1" dirty="0">
                <a:solidFill>
                  <a:schemeClr val="accent5">
                    <a:lumMod val="75000"/>
                  </a:schemeClr>
                </a:solidFill>
                <a:ea typeface="ＭＳ Ｐゴシック" panose="020B0600070205080204" pitchFamily="34" charset="-128"/>
                <a:cs typeface="Times New Roman" panose="02020603050405020304" pitchFamily="18" charset="0"/>
              </a:rPr>
              <a:t>Cover team dynamics, client dynamics, and technology</a:t>
            </a:r>
          </a:p>
        </p:txBody>
      </p:sp>
    </p:spTree>
    <p:extLst>
      <p:ext uri="{BB962C8B-B14F-4D97-AF65-F5344CB8AC3E}">
        <p14:creationId xmlns:p14="http://schemas.microsoft.com/office/powerpoint/2010/main" val="1352003747"/>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36290</TotalTime>
  <Words>2592</Words>
  <Application>Microsoft Macintosh PowerPoint</Application>
  <PresentationFormat>Custom</PresentationFormat>
  <Paragraphs>383</Paragraphs>
  <Slides>44</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ＭＳ Ｐゴシック</vt:lpstr>
      <vt:lpstr>Arial</vt:lpstr>
      <vt:lpstr>Bitstream Vera Sans</vt:lpstr>
      <vt:lpstr>News Gothic MT</vt:lpstr>
      <vt:lpstr>Tahoma</vt:lpstr>
      <vt:lpstr>Times New Roman</vt:lpstr>
      <vt:lpstr>Wingdings</vt:lpstr>
      <vt:lpstr>Wingdings 2</vt:lpstr>
      <vt:lpstr>Breeze</vt:lpstr>
      <vt:lpstr>Managing Information Technology Resources ITWS 4310</vt:lpstr>
      <vt:lpstr>Managing IT Resources Class Outline: Thursday, Nov 8, 2018</vt:lpstr>
      <vt:lpstr>Randomly Assigned  Final Presentation Schedule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Outline</vt:lpstr>
      <vt:lpstr>Managing IT Resources: ITWS 4310 Term Project Report – Initial Sections Feedback</vt:lpstr>
      <vt:lpstr>Technology Current Events: “People are ripping Bezos apart, calling Amazon's reported HQ2 decision 'a shameful charade' and 'grotesque’”, AOL, November 6, 2018. https://www.aol.com/article/finance/2018/11/06/amazon-hq2-reactions/23581692/ </vt:lpstr>
      <vt:lpstr>Technology Current Events: “Facebook opens small business pop-ups in nine Macy's stores”, Engadget, November 5, 2018. https://www.engadget.com/2018/11/05/facebook-macys-small-business-pop-up/ </vt:lpstr>
      <vt:lpstr>Technology Current Events: “Nearly 17,000 Google employees walked off the job yesterday. We spoke to 3 of them.”, Vox, November 2, 2018. https://www.vox.com/the-goods/2018/11/2/18056390/google-walkout-employee-interviews </vt:lpstr>
      <vt:lpstr>“Google Case”</vt:lpstr>
      <vt:lpstr>“Google Case”</vt:lpstr>
      <vt:lpstr>“Google Case”</vt:lpstr>
      <vt:lpstr>Google History</vt:lpstr>
      <vt:lpstr>“Google Case”</vt:lpstr>
      <vt:lpstr>The Businesses of Alphabet</vt:lpstr>
      <vt:lpstr>Google – The Business Unit</vt:lpstr>
      <vt:lpstr>“Google Case”</vt:lpstr>
      <vt:lpstr>The Competitors of Alphabet</vt:lpstr>
      <vt:lpstr>The Competitors of Google</vt:lpstr>
      <vt:lpstr>“Google Case”</vt:lpstr>
      <vt:lpstr>Google’s Competitive Advantages</vt:lpstr>
      <vt:lpstr>Ad Networks and Competitive Advantage</vt:lpstr>
      <vt:lpstr>Google’s problem with mobile apps</vt:lpstr>
      <vt:lpstr>“Google Case”</vt:lpstr>
      <vt:lpstr>“Google Case”</vt:lpstr>
      <vt:lpstr>Global Search Market Share 2017 https://www.netmarketshare.com/search-engine-market-share.aspx?qprid=4&amp;qpcustomd=0&amp;qptimeframe=Y </vt:lpstr>
      <vt:lpstr>What Google faces</vt:lpstr>
      <vt:lpstr>“Google Case”</vt:lpstr>
      <vt:lpstr>“Google Case”</vt:lpstr>
      <vt:lpstr>“Google Case”</vt:lpstr>
      <vt:lpstr>“Google Case”</vt:lpstr>
      <vt:lpstr>“Google Case”</vt:lpstr>
      <vt:lpstr>Alphabet, Amazon, Baidu,  Facebook, Microsoft Financials</vt:lpstr>
      <vt:lpstr>Alphabet, Amazon, Baidu,  Facebook, Microsoft Financials Stock Price Change Last 5 Years</vt:lpstr>
      <vt:lpstr>“Google Case”</vt:lpstr>
      <vt:lpstr>“Google Case”</vt:lpstr>
      <vt:lpstr>“Google Case”</vt:lpstr>
      <vt:lpstr>“Google Case”</vt:lpstr>
      <vt:lpstr>“Google Case”</vt:lpstr>
      <vt:lpstr>“Google Case”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Microsoft Office User</cp:lastModifiedBy>
  <cp:revision>643</cp:revision>
  <cp:lastPrinted>2009-08-21T01:49:58Z</cp:lastPrinted>
  <dcterms:created xsi:type="dcterms:W3CDTF">2009-08-23T21:56:42Z</dcterms:created>
  <dcterms:modified xsi:type="dcterms:W3CDTF">2018-11-08T14:52:38Z</dcterms:modified>
</cp:coreProperties>
</file>